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6" r:id="rId1"/>
  </p:sldMasterIdLst>
  <p:notesMasterIdLst>
    <p:notesMasterId r:id="rId51"/>
  </p:notesMasterIdLst>
  <p:handoutMasterIdLst>
    <p:handoutMasterId r:id="rId52"/>
  </p:handoutMasterIdLst>
  <p:sldIdLst>
    <p:sldId id="290" r:id="rId2"/>
    <p:sldId id="309" r:id="rId3"/>
    <p:sldId id="302" r:id="rId4"/>
    <p:sldId id="304" r:id="rId5"/>
    <p:sldId id="305" r:id="rId6"/>
    <p:sldId id="344" r:id="rId7"/>
    <p:sldId id="324" r:id="rId8"/>
    <p:sldId id="325" r:id="rId9"/>
    <p:sldId id="310" r:id="rId10"/>
    <p:sldId id="312" r:id="rId11"/>
    <p:sldId id="346" r:id="rId12"/>
    <p:sldId id="347" r:id="rId13"/>
    <p:sldId id="306" r:id="rId14"/>
    <p:sldId id="349" r:id="rId15"/>
    <p:sldId id="348" r:id="rId16"/>
    <p:sldId id="350" r:id="rId17"/>
    <p:sldId id="308" r:id="rId18"/>
    <p:sldId id="313" r:id="rId19"/>
    <p:sldId id="316" r:id="rId20"/>
    <p:sldId id="353" r:id="rId21"/>
    <p:sldId id="318" r:id="rId22"/>
    <p:sldId id="315" r:id="rId23"/>
    <p:sldId id="317" r:id="rId24"/>
    <p:sldId id="351" r:id="rId25"/>
    <p:sldId id="319" r:id="rId26"/>
    <p:sldId id="368" r:id="rId27"/>
    <p:sldId id="320" r:id="rId28"/>
    <p:sldId id="352" r:id="rId29"/>
    <p:sldId id="321" r:id="rId30"/>
    <p:sldId id="322" r:id="rId31"/>
    <p:sldId id="323" r:id="rId32"/>
    <p:sldId id="369" r:id="rId33"/>
    <p:sldId id="372" r:id="rId34"/>
    <p:sldId id="373" r:id="rId35"/>
    <p:sldId id="374" r:id="rId36"/>
    <p:sldId id="376" r:id="rId37"/>
    <p:sldId id="388" r:id="rId38"/>
    <p:sldId id="389" r:id="rId39"/>
    <p:sldId id="390" r:id="rId40"/>
    <p:sldId id="394" r:id="rId41"/>
    <p:sldId id="397" r:id="rId42"/>
    <p:sldId id="399" r:id="rId43"/>
    <p:sldId id="414" r:id="rId44"/>
    <p:sldId id="416" r:id="rId45"/>
    <p:sldId id="418" r:id="rId46"/>
    <p:sldId id="419" r:id="rId47"/>
    <p:sldId id="423" r:id="rId48"/>
    <p:sldId id="424" r:id="rId49"/>
    <p:sldId id="433" r:id="rId5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b="1" 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b="1" 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b="1" 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b="1" 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b="1" 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b="1" 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b="1" 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b="1" 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b="1" 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lex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6600"/>
    <a:srgbClr val="FFCC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3658" autoAdjust="0"/>
    <p:restoredTop sz="94563" autoAdjust="0"/>
  </p:normalViewPr>
  <p:slideViewPr>
    <p:cSldViewPr>
      <p:cViewPr varScale="1">
        <p:scale>
          <a:sx n="84" d="100"/>
          <a:sy n="84" d="100"/>
        </p:scale>
        <p:origin x="96" y="7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90"/>
    </p:cViewPr>
  </p:sorterViewPr>
  <p:notesViewPr>
    <p:cSldViewPr>
      <p:cViewPr varScale="1">
        <p:scale>
          <a:sx n="86" d="100"/>
          <a:sy n="86" d="100"/>
        </p:scale>
        <p:origin x="-192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commentAuthors" Target="commentAuthor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 i="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i="0">
                <a:effectLst/>
                <a:latin typeface="Arial" charset="0"/>
              </a:defRPr>
            </a:lvl1pPr>
          </a:lstStyle>
          <a:p>
            <a:pPr>
              <a:defRPr/>
            </a:pPr>
            <a:fld id="{BEA2D448-C206-4E12-9038-B62D59EFF9BE}" type="datetime1">
              <a:rPr lang="ru-RU"/>
              <a:pPr>
                <a:defRPr/>
              </a:pPr>
              <a:t>07.12.2021</a:t>
            </a:fld>
            <a:endParaRPr lang="ru-RU"/>
          </a:p>
        </p:txBody>
      </p:sp>
      <p:sp>
        <p:nvSpPr>
          <p:cNvPr id="839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 i="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39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i="0">
                <a:effectLst/>
                <a:latin typeface="Arial" charset="0"/>
              </a:defRPr>
            </a:lvl1pPr>
          </a:lstStyle>
          <a:p>
            <a:pPr>
              <a:defRPr/>
            </a:pPr>
            <a:fld id="{7FA6CE01-3607-45FF-BBCF-E9377BBACB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 i="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i="0">
                <a:effectLst/>
                <a:latin typeface="Arial" charset="0"/>
              </a:defRPr>
            </a:lvl1pPr>
          </a:lstStyle>
          <a:p>
            <a:pPr>
              <a:defRPr/>
            </a:pPr>
            <a:fld id="{FA383144-6BC0-4196-A398-EC412332D66B}" type="datetime1">
              <a:rPr lang="ru-RU"/>
              <a:pPr>
                <a:defRPr/>
              </a:pPr>
              <a:t>07.12.2021</a:t>
            </a:fld>
            <a:endParaRPr lang="ru-RU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952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 i="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52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i="0">
                <a:effectLst/>
                <a:latin typeface="Arial" charset="0"/>
              </a:defRPr>
            </a:lvl1pPr>
          </a:lstStyle>
          <a:p>
            <a:pPr>
              <a:defRPr/>
            </a:pPr>
            <a:fld id="{1F524F61-B0B5-4A9F-BE32-035B8B9E5E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2413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899" y="3346"/>
                <a:ext cx="2850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56683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6684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D78D38-25DB-4E76-A54C-E3FDF8B371CE}" type="datetime1">
              <a:rPr lang="ru-RU"/>
              <a:pPr>
                <a:defRPr/>
              </a:pPr>
              <a:t>07.12.2021</a:t>
            </a:fld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1AF899-9579-4655-88D0-BD1CC46D9F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E52C5D-A124-479B-B333-2D7640C904B1}" type="datetime1">
              <a:rPr lang="ru-RU"/>
              <a:pPr>
                <a:defRPr/>
              </a:pPr>
              <a:t>07.12.2021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FE78D-B2B1-44EC-B1F1-592CAA074F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22A20A-B09B-45F4-8AE2-E8C5FF2C9400}" type="datetime1">
              <a:rPr lang="ru-RU"/>
              <a:pPr>
                <a:defRPr/>
              </a:pPr>
              <a:t>07.12.2021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4989E5-1168-442B-8334-B7E1E16405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B97B6E-BE55-48D2-B19F-A309CB89E994}" type="datetime1">
              <a:rPr lang="ru-RU"/>
              <a:pPr>
                <a:defRPr/>
              </a:pPr>
              <a:t>07.12.2021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03D06-A220-496D-B73C-8093B1DB43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2FBDD-85AA-47D9-ACB2-220BA5270EA4}" type="datetime1">
              <a:rPr lang="ru-RU"/>
              <a:pPr>
                <a:defRPr/>
              </a:pPr>
              <a:t>07.12.2021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116A25-2B1C-4258-95B7-4C988EA53B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304A9A-D712-4C98-A656-43E491951F14}" type="datetime1">
              <a:rPr lang="ru-RU"/>
              <a:pPr>
                <a:defRPr/>
              </a:pPr>
              <a:t>07.12.2021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1365A-C685-4E16-BF5E-328F5CDBC5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5D028-CFE7-4018-A8ED-3921210D1490}" type="datetime1">
              <a:rPr lang="ru-RU"/>
              <a:pPr>
                <a:defRPr/>
              </a:pPr>
              <a:t>07.12.2021</a:t>
            </a:fld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4ED11-CF21-49CA-A40B-4B9B200E4B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7183F-9B11-48AF-9323-EC448C0A3392}" type="datetime1">
              <a:rPr lang="ru-RU"/>
              <a:pPr>
                <a:defRPr/>
              </a:pPr>
              <a:t>07.12.2021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E5C76C-6B5F-44C0-BBD3-1CFEF0CA34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8910C-15B6-4C15-AB0D-B168A525C3AF}" type="datetime1">
              <a:rPr lang="ru-RU"/>
              <a:pPr>
                <a:defRPr/>
              </a:pPr>
              <a:t>07.12.2021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1B4E2F-AF78-42D0-90F6-CFC9D303C7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4FD07F-ED0A-4A31-A5F8-355B98787389}" type="datetime1">
              <a:rPr lang="ru-RU"/>
              <a:pPr>
                <a:defRPr/>
              </a:pPr>
              <a:t>07.12.2021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63FB9C-3A70-4D68-9433-48154C40A0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CFF85A-5202-4EBA-890C-BF398BF5E0AB}" type="datetime1">
              <a:rPr lang="ru-RU"/>
              <a:pPr>
                <a:defRPr/>
              </a:pPr>
              <a:t>07.12.2021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A35AE-2FA7-4B57-BEA1-B374EBA059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1FBC1-1D65-49B3-92D7-AEDDD889F31C}" type="datetime1">
              <a:rPr lang="ru-RU"/>
              <a:pPr>
                <a:defRPr/>
              </a:pPr>
              <a:t>07.12.2021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A7CB1-252A-4178-82C2-A70B48A117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E7EDE1-644E-4FD2-BC49-A11DC8929AF3}" type="datetime1">
              <a:rPr lang="ru-RU"/>
              <a:pPr>
                <a:defRPr/>
              </a:pPr>
              <a:t>07.12.2021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AC37F-F12F-4650-A890-435A133B51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 i="0">
                <a:effectLst/>
                <a:latin typeface="Arial" charset="0"/>
              </a:defRPr>
            </a:lvl1pPr>
          </a:lstStyle>
          <a:p>
            <a:pPr>
              <a:defRPr/>
            </a:pPr>
            <a:fld id="{E9FB3606-1644-45C9-AF92-EEB3465DFBF4}" type="datetime1">
              <a:rPr lang="ru-RU"/>
              <a:pPr>
                <a:defRPr/>
              </a:pPr>
              <a:t>07.12.2021</a:t>
            </a:fld>
            <a:endParaRPr lang="ru-RU"/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i="0">
                <a:effectLst/>
                <a:latin typeface="Arial" charset="0"/>
              </a:defRPr>
            </a:lvl1pPr>
          </a:lstStyle>
          <a:p>
            <a:pPr>
              <a:defRPr/>
            </a:pPr>
            <a:fld id="{FE45BC13-1C86-48CD-B4A8-8D0F049DA0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2413" cy="6850063"/>
            <a:chOff x="0" y="0"/>
            <a:chExt cx="5758" cy="4315"/>
          </a:xfrm>
        </p:grpSpPr>
        <p:grpSp>
          <p:nvGrpSpPr>
            <p:cNvPr id="1032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55654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55655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55656" name="Freeform 8"/>
              <p:cNvSpPr>
                <a:spLocks/>
              </p:cNvSpPr>
              <p:nvPr/>
            </p:nvSpPr>
            <p:spPr bwMode="hidden">
              <a:xfrm>
                <a:off x="2899" y="3346"/>
                <a:ext cx="2850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55657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55658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55659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5660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55661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55662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 i="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5663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lef.ru/" TargetMode="External"/><Relationship Id="rId3" Type="http://schemas.openxmlformats.org/officeDocument/2006/relationships/hyperlink" Target="http://www.deltek.com/" TargetMode="External"/><Relationship Id="rId7" Type="http://schemas.openxmlformats.org/officeDocument/2006/relationships/hyperlink" Target="http://www.rarus.ru/" TargetMode="External"/><Relationship Id="rId2" Type="http://schemas.openxmlformats.org/officeDocument/2006/relationships/hyperlink" Target="http://www.microsoft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xpert-systems.com/" TargetMode="External"/><Relationship Id="rId5" Type="http://schemas.openxmlformats.org/officeDocument/2006/relationships/hyperlink" Target="http://www.spiderproject.ru/" TargetMode="External"/><Relationship Id="rId4" Type="http://schemas.openxmlformats.org/officeDocument/2006/relationships/hyperlink" Target="http://www.oracl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188" y="1412875"/>
            <a:ext cx="7991475" cy="4321175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dirty="0"/>
              <a:t>Лекция </a:t>
            </a:r>
            <a:r>
              <a:rPr lang="ru-RU" sz="5400" dirty="0" smtClean="0"/>
              <a:t>5.</a:t>
            </a:r>
            <a:r>
              <a:rPr lang="ru-RU" sz="5400"/>
              <a:t/>
            </a:r>
            <a:br>
              <a:rPr lang="ru-RU" sz="5400"/>
            </a:br>
            <a:r>
              <a:rPr lang="ru-RU" sz="5400" smtClean="0"/>
              <a:t>Управление </a:t>
            </a:r>
            <a:r>
              <a:rPr lang="ru-RU" sz="5400" dirty="0"/>
              <a:t>проектными </a:t>
            </a:r>
            <a:r>
              <a:rPr lang="ru-RU" sz="5400" dirty="0" smtClean="0"/>
              <a:t>отклонениями и рисками</a:t>
            </a:r>
            <a:endParaRPr lang="ru-RU" sz="5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E02F101-1C96-41E4-81F4-4D42E2DC78AD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3635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Неопределенность проекта</a:t>
            </a:r>
          </a:p>
        </p:txBody>
      </p:sp>
      <p:sp>
        <p:nvSpPr>
          <p:cNvPr id="363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48577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 b="1" i="1"/>
              <a:t>Неопределенность</a:t>
            </a:r>
            <a:r>
              <a:rPr lang="ru-RU" sz="2400"/>
              <a:t> – это неполнота или неточность информации об условиях реализации проекта, в том числе о связанных с ними затратах и результатах.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i="1"/>
              <a:t>Факторами неопределенности</a:t>
            </a:r>
            <a:r>
              <a:rPr lang="ru-RU" sz="2400"/>
              <a:t> являются :</a:t>
            </a:r>
            <a:endParaRPr lang="ru-RU" sz="2400" b="1" i="1"/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000" b="1" i="1"/>
              <a:t>Неполное знание</a:t>
            </a:r>
            <a:r>
              <a:rPr lang="ru-RU" sz="2000"/>
              <a:t> – неполнота или неточность информации о параметрах и обстоятельствах проекта, о ситуациях, требующих выбора оптимального решения; невозможность адекватного и точного учета всей, даже доступной информации; наличие вероятностных характеристик поведения среды проекта.</a:t>
            </a:r>
            <a:endParaRPr lang="ru-RU" sz="2000" b="1" i="1"/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000" b="1" i="1"/>
              <a:t>Факторы случайности</a:t>
            </a:r>
            <a:r>
              <a:rPr lang="ru-RU" sz="2000"/>
              <a:t> – факторы, возникновение которых невозможно предусмотреть и спрогнозировать даже в вероятностной оценке.</a:t>
            </a:r>
            <a:endParaRPr lang="ru-RU" sz="2000" b="1" i="1"/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000" b="1" i="1"/>
              <a:t>Субъективные факторы противодействия</a:t>
            </a:r>
            <a:r>
              <a:rPr lang="ru-RU" sz="2000"/>
              <a:t> – факторы, возникающие в ситуации взаимодействия партнеров, имеющих противоположные или несовпадающие интересы.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1B5A4BF-E5E7-4DAB-B287-CD6256B11E5E}" type="slidenum">
              <a:rPr lang="ru-RU" smtClean="0"/>
              <a:pPr/>
              <a:t>3</a:t>
            </a:fld>
            <a:endParaRPr lang="ru-RU" smtClean="0"/>
          </a:p>
        </p:txBody>
      </p:sp>
      <p:sp>
        <p:nvSpPr>
          <p:cNvPr id="3543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/>
              <a:t>Этапы управления отклонениями</a:t>
            </a:r>
          </a:p>
        </p:txBody>
      </p:sp>
      <p:grpSp>
        <p:nvGrpSpPr>
          <p:cNvPr id="19459" name="Group 11"/>
          <p:cNvGrpSpPr>
            <a:grpSpLocks/>
          </p:cNvGrpSpPr>
          <p:nvPr/>
        </p:nvGrpSpPr>
        <p:grpSpPr bwMode="auto">
          <a:xfrm>
            <a:off x="1258888" y="2060575"/>
            <a:ext cx="2449512" cy="4032250"/>
            <a:chOff x="793" y="1026"/>
            <a:chExt cx="1543" cy="2540"/>
          </a:xfrm>
        </p:grpSpPr>
        <p:sp>
          <p:nvSpPr>
            <p:cNvPr id="19468" name="Rectangle 4"/>
            <p:cNvSpPr>
              <a:spLocks noChangeArrowheads="1"/>
            </p:cNvSpPr>
            <p:nvPr/>
          </p:nvSpPr>
          <p:spPr bwMode="auto">
            <a:xfrm>
              <a:off x="793" y="1026"/>
              <a:ext cx="1543" cy="5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000" i="0"/>
                <a:t>Управление </a:t>
              </a:r>
            </a:p>
            <a:p>
              <a:pPr algn="ctr"/>
              <a:r>
                <a:rPr lang="ru-RU" sz="2000" i="0"/>
                <a:t>рисками</a:t>
              </a:r>
            </a:p>
          </p:txBody>
        </p:sp>
        <p:sp>
          <p:nvSpPr>
            <p:cNvPr id="19469" name="Rectangle 6"/>
            <p:cNvSpPr>
              <a:spLocks noChangeArrowheads="1"/>
            </p:cNvSpPr>
            <p:nvPr/>
          </p:nvSpPr>
          <p:spPr bwMode="auto">
            <a:xfrm>
              <a:off x="793" y="2024"/>
              <a:ext cx="1543" cy="5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000" i="0"/>
                <a:t>Управление </a:t>
              </a:r>
            </a:p>
            <a:p>
              <a:pPr algn="ctr"/>
              <a:r>
                <a:rPr lang="ru-RU" sz="2000" i="0"/>
                <a:t>проблемами</a:t>
              </a:r>
            </a:p>
          </p:txBody>
        </p:sp>
        <p:sp>
          <p:nvSpPr>
            <p:cNvPr id="19470" name="Rectangle 7"/>
            <p:cNvSpPr>
              <a:spLocks noChangeArrowheads="1"/>
            </p:cNvSpPr>
            <p:nvPr/>
          </p:nvSpPr>
          <p:spPr bwMode="auto">
            <a:xfrm>
              <a:off x="793" y="3022"/>
              <a:ext cx="1543" cy="5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000" i="0"/>
                <a:t>Управление </a:t>
              </a:r>
            </a:p>
            <a:p>
              <a:pPr algn="ctr"/>
              <a:r>
                <a:rPr lang="ru-RU" sz="2000" i="0"/>
                <a:t>изменениями</a:t>
              </a:r>
            </a:p>
          </p:txBody>
        </p:sp>
        <p:sp>
          <p:nvSpPr>
            <p:cNvPr id="354312" name="AutoShape 8"/>
            <p:cNvSpPr>
              <a:spLocks noChangeArrowheads="1"/>
            </p:cNvSpPr>
            <p:nvPr/>
          </p:nvSpPr>
          <p:spPr bwMode="auto">
            <a:xfrm>
              <a:off x="1429" y="1616"/>
              <a:ext cx="306" cy="363"/>
            </a:xfrm>
            <a:prstGeom prst="downArrow">
              <a:avLst>
                <a:gd name="adj1" fmla="val 50000"/>
                <a:gd name="adj2" fmla="val 2965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54313" name="AutoShape 9"/>
            <p:cNvSpPr>
              <a:spLocks noChangeArrowheads="1"/>
            </p:cNvSpPr>
            <p:nvPr/>
          </p:nvSpPr>
          <p:spPr bwMode="auto">
            <a:xfrm>
              <a:off x="1429" y="2614"/>
              <a:ext cx="306" cy="363"/>
            </a:xfrm>
            <a:prstGeom prst="downArrow">
              <a:avLst>
                <a:gd name="adj1" fmla="val 50000"/>
                <a:gd name="adj2" fmla="val 2965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9460" name="Text Box 12"/>
          <p:cNvSpPr txBox="1">
            <a:spLocks noChangeArrowheads="1"/>
          </p:cNvSpPr>
          <p:nvPr/>
        </p:nvSpPr>
        <p:spPr bwMode="auto">
          <a:xfrm>
            <a:off x="1908175" y="1411288"/>
            <a:ext cx="1050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0">
                <a:solidFill>
                  <a:schemeClr val="accent2"/>
                </a:solidFill>
              </a:rPr>
              <a:t>ЭТАП</a:t>
            </a:r>
          </a:p>
        </p:txBody>
      </p:sp>
      <p:sp>
        <p:nvSpPr>
          <p:cNvPr id="19461" name="Text Box 13"/>
          <p:cNvSpPr txBox="1">
            <a:spLocks noChangeArrowheads="1"/>
          </p:cNvSpPr>
          <p:nvPr/>
        </p:nvSpPr>
        <p:spPr bwMode="auto">
          <a:xfrm>
            <a:off x="5867400" y="1341438"/>
            <a:ext cx="10525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0">
                <a:solidFill>
                  <a:schemeClr val="accent2"/>
                </a:solidFill>
              </a:rPr>
              <a:t>ЦЕЛЬ</a:t>
            </a:r>
          </a:p>
        </p:txBody>
      </p:sp>
      <p:sp>
        <p:nvSpPr>
          <p:cNvPr id="19462" name="Text Box 14"/>
          <p:cNvSpPr txBox="1">
            <a:spLocks noChangeArrowheads="1"/>
          </p:cNvSpPr>
          <p:nvPr/>
        </p:nvSpPr>
        <p:spPr bwMode="auto">
          <a:xfrm>
            <a:off x="4500563" y="2060575"/>
            <a:ext cx="3771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0" i="0"/>
              <a:t>Предотвращение нежелательных</a:t>
            </a:r>
          </a:p>
          <a:p>
            <a:r>
              <a:rPr lang="ru-RU" sz="2000" b="0" i="0"/>
              <a:t>событий</a:t>
            </a:r>
          </a:p>
        </p:txBody>
      </p:sp>
      <p:sp>
        <p:nvSpPr>
          <p:cNvPr id="19463" name="Text Box 15"/>
          <p:cNvSpPr txBox="1">
            <a:spLocks noChangeArrowheads="1"/>
          </p:cNvSpPr>
          <p:nvPr/>
        </p:nvSpPr>
        <p:spPr bwMode="auto">
          <a:xfrm>
            <a:off x="4427538" y="3644900"/>
            <a:ext cx="4152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0" i="0"/>
              <a:t>Обеспечение возможности </a:t>
            </a:r>
          </a:p>
          <a:p>
            <a:r>
              <a:rPr lang="ru-RU" sz="2000" b="0" i="0"/>
              <a:t>достижения запланированных целей</a:t>
            </a:r>
          </a:p>
        </p:txBody>
      </p:sp>
      <p:sp>
        <p:nvSpPr>
          <p:cNvPr id="19464" name="Text Box 16"/>
          <p:cNvSpPr txBox="1">
            <a:spLocks noChangeArrowheads="1"/>
          </p:cNvSpPr>
          <p:nvPr/>
        </p:nvSpPr>
        <p:spPr bwMode="auto">
          <a:xfrm>
            <a:off x="4500563" y="4937125"/>
            <a:ext cx="4392612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0" i="0"/>
              <a:t>Модификация ранее согласованных продуктов и услуг, сроков исполнения и стоимости работ, управленческих и технологических процессов</a:t>
            </a:r>
            <a:r>
              <a:rPr lang="ru-RU" sz="2000" i="0"/>
              <a:t> </a:t>
            </a:r>
          </a:p>
        </p:txBody>
      </p:sp>
      <p:sp>
        <p:nvSpPr>
          <p:cNvPr id="354322" name="AutoShape 18"/>
          <p:cNvSpPr>
            <a:spLocks/>
          </p:cNvSpPr>
          <p:nvPr/>
        </p:nvSpPr>
        <p:spPr bwMode="auto">
          <a:xfrm>
            <a:off x="3995738" y="2060575"/>
            <a:ext cx="368300" cy="914400"/>
          </a:xfrm>
          <a:prstGeom prst="leftBrace">
            <a:avLst>
              <a:gd name="adj1" fmla="val 2069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4323" name="AutoShape 19"/>
          <p:cNvSpPr>
            <a:spLocks/>
          </p:cNvSpPr>
          <p:nvPr/>
        </p:nvSpPr>
        <p:spPr bwMode="auto">
          <a:xfrm>
            <a:off x="3995738" y="3573463"/>
            <a:ext cx="368300" cy="914400"/>
          </a:xfrm>
          <a:prstGeom prst="leftBrace">
            <a:avLst>
              <a:gd name="adj1" fmla="val 2069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4324" name="AutoShape 20"/>
          <p:cNvSpPr>
            <a:spLocks/>
          </p:cNvSpPr>
          <p:nvPr/>
        </p:nvSpPr>
        <p:spPr bwMode="auto">
          <a:xfrm>
            <a:off x="3995738" y="5157788"/>
            <a:ext cx="368300" cy="914400"/>
          </a:xfrm>
          <a:prstGeom prst="leftBrace">
            <a:avLst>
              <a:gd name="adj1" fmla="val 2069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6E7405E-7E14-417F-B4DE-323A8886382C}" type="slidenum">
              <a:rPr lang="ru-RU" smtClean="0"/>
              <a:pPr/>
              <a:t>4</a:t>
            </a:fld>
            <a:endParaRPr lang="ru-RU" smtClean="0"/>
          </a:p>
        </p:txBody>
      </p:sp>
      <p:sp>
        <p:nvSpPr>
          <p:cNvPr id="3573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Понятие риска</a:t>
            </a:r>
          </a:p>
        </p:txBody>
      </p:sp>
      <p:sp>
        <p:nvSpPr>
          <p:cNvPr id="357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529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 b="1" i="1"/>
              <a:t>Риск </a:t>
            </a:r>
            <a:r>
              <a:rPr lang="ru-RU" sz="2400"/>
              <a:t>– это потенциальная, численно измеримая вероятность неблагоприятных ситуаций и связанных с ними последствий в виде потерь, ущерба, убытков; вероятность получения непредсказуемого результата при реализации принятого хозяйственного решения.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i="1"/>
              <a:t>Риск </a:t>
            </a:r>
            <a:r>
              <a:rPr lang="ru-RU" sz="2400"/>
              <a:t>– это вероятность или угроза потери предприятием части своих ресурсов, недополучения доходов или появления дополнительных расходов в результате осуществления хозяйственной деятельности.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i="1"/>
              <a:t>Риск</a:t>
            </a:r>
            <a:r>
              <a:rPr lang="ru-RU" sz="2400"/>
              <a:t> – неопределенное событие или условие, наступление которого может иметь как положительное, так и отрицательное влияние на проект.</a:t>
            </a:r>
          </a:p>
          <a:p>
            <a:pPr algn="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i="1"/>
              <a:t>PMBoK PMI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BFC25A5-4FAD-48A2-91BB-C805535765C0}" type="slidenum">
              <a:rPr lang="ru-RU" smtClean="0"/>
              <a:pPr/>
              <a:t>5</a:t>
            </a:fld>
            <a:endParaRPr lang="ru-RU" smtClean="0"/>
          </a:p>
        </p:txBody>
      </p:sp>
      <p:sp>
        <p:nvSpPr>
          <p:cNvPr id="3584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/>
              <a:t>Виды рисков</a:t>
            </a:r>
          </a:p>
        </p:txBody>
      </p:sp>
      <p:sp>
        <p:nvSpPr>
          <p:cNvPr id="358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96975"/>
            <a:ext cx="8229600" cy="5256213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 b="1" i="1"/>
              <a:t>Производственный риск</a:t>
            </a:r>
            <a:r>
              <a:rPr lang="ru-RU" sz="2400"/>
              <a:t>, связанный с возможностью невыполнения фирмой своих обязательств по контракту или договору с заказчиком;</a:t>
            </a:r>
            <a:endParaRPr lang="ru-RU" sz="2400" i="1"/>
          </a:p>
          <a:p>
            <a:pPr marL="609600" indent="-6096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 b="1" i="1"/>
              <a:t>Финансовый риск</a:t>
            </a:r>
            <a:r>
              <a:rPr lang="ru-RU" sz="2400" i="1"/>
              <a:t>,</a:t>
            </a:r>
            <a:r>
              <a:rPr lang="ru-RU" sz="2400"/>
              <a:t> связанный с возможностью невыполнения фирмой своих финансовых обязательств перед инвестором;</a:t>
            </a:r>
            <a:endParaRPr lang="ru-RU" sz="2400" i="1"/>
          </a:p>
          <a:p>
            <a:pPr marL="609600" indent="-6096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 b="1" i="1"/>
              <a:t>Инвестиционный риск</a:t>
            </a:r>
            <a:r>
              <a:rPr lang="ru-RU" sz="2400" i="1"/>
              <a:t>,</a:t>
            </a:r>
            <a:r>
              <a:rPr lang="ru-RU" sz="2400"/>
              <a:t> связанный с возможностью обесценивания портфеля ценных бумаг;</a:t>
            </a:r>
            <a:endParaRPr lang="ru-RU" sz="2400" i="1"/>
          </a:p>
          <a:p>
            <a:pPr marL="609600" indent="-6096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 b="1" i="1"/>
              <a:t>Рыночный риск</a:t>
            </a:r>
            <a:r>
              <a:rPr lang="ru-RU" sz="2400" i="1"/>
              <a:t>,</a:t>
            </a:r>
            <a:r>
              <a:rPr lang="ru-RU" sz="2400"/>
              <a:t> связанный с возможным колебанием рыночных процентных ставок, собственной национальной денежной единицы и курсов валют, изменением рыночной конъюнктуры;</a:t>
            </a:r>
            <a:endParaRPr lang="ru-RU" sz="2400" i="1"/>
          </a:p>
          <a:p>
            <a:pPr marL="609600" indent="-6096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 b="1" i="1"/>
              <a:t>Институциональный риск</a:t>
            </a:r>
            <a:r>
              <a:rPr lang="ru-RU" sz="2400" i="1"/>
              <a:t>,</a:t>
            </a:r>
            <a:r>
              <a:rPr lang="ru-RU" sz="2400"/>
              <a:t> связанный с изменением государственной политики, международных отношений.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DBFA4A8-3E2C-4DC5-8287-0FD1D524DEB3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4147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Характеристики риска</a:t>
            </a:r>
          </a:p>
        </p:txBody>
      </p:sp>
      <p:sp>
        <p:nvSpPr>
          <p:cNvPr id="414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484313"/>
            <a:ext cx="8569325" cy="4968875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i="1">
                <a:solidFill>
                  <a:schemeClr val="accent2"/>
                </a:solidFill>
                <a:effectLst/>
              </a:rPr>
              <a:t>Причина или источник </a:t>
            </a:r>
            <a:r>
              <a:rPr lang="ru-RU" sz="2800">
                <a:effectLst/>
              </a:rPr>
              <a:t>– я</a:t>
            </a:r>
            <a:r>
              <a:rPr lang="ru-RU" sz="2800"/>
              <a:t>вление, обстоятельство обусловливающее наступление риска. </a:t>
            </a:r>
          </a:p>
          <a:p>
            <a:pPr eaLnBrk="1" hangingPunct="1">
              <a:defRPr/>
            </a:pPr>
            <a:r>
              <a:rPr lang="ru-RU" sz="2800" b="1" i="1">
                <a:solidFill>
                  <a:schemeClr val="accent2"/>
                </a:solidFill>
                <a:effectLst/>
              </a:rPr>
              <a:t>Симптомы риска</a:t>
            </a:r>
            <a:r>
              <a:rPr lang="ru-RU" sz="2800"/>
              <a:t> (триггеры) – указание на то, что событие риска произошло или вот-вот произойдет. </a:t>
            </a:r>
          </a:p>
          <a:p>
            <a:pPr eaLnBrk="1" hangingPunct="1">
              <a:defRPr/>
            </a:pPr>
            <a:r>
              <a:rPr lang="ru-RU" sz="2800" b="1" i="1">
                <a:solidFill>
                  <a:schemeClr val="accent2"/>
                </a:solidFill>
                <a:effectLst/>
              </a:rPr>
              <a:t>Последствия риска</a:t>
            </a:r>
            <a:r>
              <a:rPr lang="ru-RU" sz="2800"/>
              <a:t> – проблема или возможность, которая может реализоваться в проекте в результате произошедшего риска. </a:t>
            </a:r>
          </a:p>
          <a:p>
            <a:pPr eaLnBrk="1" hangingPunct="1">
              <a:defRPr/>
            </a:pPr>
            <a:r>
              <a:rPr lang="ru-RU" sz="2800" b="1" i="1">
                <a:solidFill>
                  <a:schemeClr val="accent2"/>
                </a:solidFill>
                <a:effectLst/>
              </a:rPr>
              <a:t>Влияние риска</a:t>
            </a:r>
            <a:r>
              <a:rPr lang="ru-RU" sz="2800"/>
              <a:t> – влияние реализовавшегося риска на возможность достижения целей проекта.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41DECE5-C0D4-442F-9F96-3BC8012DE841}" type="slidenum">
              <a:rPr lang="ru-RU" smtClean="0"/>
              <a:pPr/>
              <a:t>7</a:t>
            </a:fld>
            <a:endParaRPr lang="ru-RU" smtClean="0"/>
          </a:p>
        </p:txBody>
      </p:sp>
      <p:sp>
        <p:nvSpPr>
          <p:cNvPr id="3840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/>
              <a:t>Примеры рисков в проектах</a:t>
            </a:r>
          </a:p>
        </p:txBody>
      </p:sp>
      <p:graphicFrame>
        <p:nvGraphicFramePr>
          <p:cNvPr id="384050" name="Group 50"/>
          <p:cNvGraphicFramePr>
            <a:graphicFrameLocks noGrp="1"/>
          </p:cNvGraphicFramePr>
          <p:nvPr>
            <p:ph idx="1"/>
          </p:nvPr>
        </p:nvGraphicFramePr>
        <p:xfrm>
          <a:off x="468313" y="1125538"/>
          <a:ext cx="8229600" cy="5438775"/>
        </p:xfrm>
        <a:graphic>
          <a:graphicData uri="http://schemas.openxmlformats.org/drawingml/2006/table">
            <a:tbl>
              <a:tblPr/>
              <a:tblGrid>
                <a:gridCol w="2098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75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43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Факторы риска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Угрозы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Мероприятия по снижению риска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80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Организационные риски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1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Нарушение баланса интересов участников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Скрытый или явный саботаж со стороны отдельных участников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Формирование организационных структур управления проектом, в которых обеспечено представительство всех заинтересованных сторон на всех уровнях управления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.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0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Забастовка персонала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Усиление напряженности в коллективе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Договор с профсоюзами;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Компенсационные выплаты;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Система переобучения.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31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Недостаточная поддержка со стороны руководства заказчика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Увеличение сроков исполнения работ вплоть до их остановки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Выделение ответственного со стороны высшего руководства заказчика, контролирующего сроки и качество работ по проекту.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B3F1E96-3288-4D32-B5AC-9E7EA1B8984B}" type="slidenum">
              <a:rPr lang="ru-RU" smtClean="0"/>
              <a:pPr/>
              <a:t>8</a:t>
            </a:fld>
            <a:endParaRPr lang="ru-RU" smtClean="0"/>
          </a:p>
        </p:txBody>
      </p:sp>
      <p:sp>
        <p:nvSpPr>
          <p:cNvPr id="38605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/>
              <a:t>Примеры рисков в проектах</a:t>
            </a:r>
          </a:p>
        </p:txBody>
      </p:sp>
      <p:graphicFrame>
        <p:nvGraphicFramePr>
          <p:cNvPr id="386090" name="Group 42"/>
          <p:cNvGraphicFramePr>
            <a:graphicFrameLocks noGrp="1"/>
          </p:cNvGraphicFramePr>
          <p:nvPr>
            <p:ph idx="1"/>
          </p:nvPr>
        </p:nvGraphicFramePr>
        <p:xfrm>
          <a:off x="468313" y="1125538"/>
          <a:ext cx="8229600" cy="4011612"/>
        </p:xfrm>
        <a:graphic>
          <a:graphicData uri="http://schemas.openxmlformats.org/drawingml/2006/table">
            <a:tbl>
              <a:tblPr/>
              <a:tblGrid>
                <a:gridCol w="2098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75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43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Факторы риска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Угрозы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Мероприятия по снижению риска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80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Технические риски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1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Ошибочный выбор программной или технической платформы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Высокая стоимость владения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Проведение выбора платформ на тендерной основе, сравнение платформ и обоснование выбора с точки зрения стоимости владения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2613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Финансовые риски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31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Несвоевременное финансирование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Потеря первоначальных инвестиций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Корректное формирование бюджета проекта, планирование финансового резерва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1F0A780-4B40-4FB5-9C4D-17B3D2B54A91}" type="slidenum">
              <a:rPr lang="ru-RU" smtClean="0"/>
              <a:pPr/>
              <a:t>9</a:t>
            </a:fld>
            <a:endParaRPr lang="ru-RU" smtClean="0"/>
          </a:p>
        </p:txBody>
      </p:sp>
      <p:sp>
        <p:nvSpPr>
          <p:cNvPr id="3645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201612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/>
              <a:t>Управление рисками</a:t>
            </a:r>
          </a:p>
        </p:txBody>
      </p:sp>
      <p:sp>
        <p:nvSpPr>
          <p:cNvPr id="364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836613"/>
            <a:ext cx="8713788" cy="5832475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i="1"/>
              <a:t>Управление рисками</a:t>
            </a:r>
            <a:r>
              <a:rPr lang="ru-RU" sz="2800"/>
              <a:t> – это совокупность методов анализа и нейтрализации факторов рисков, объединенных в систему планирования, мониторинга и корректирующих воздействий. </a:t>
            </a:r>
          </a:p>
          <a:p>
            <a:pPr eaLnBrk="1" hangingPunct="1">
              <a:defRPr/>
            </a:pPr>
            <a:r>
              <a:rPr lang="ru-RU" sz="2800" b="1" i="1"/>
              <a:t>Управление рисками</a:t>
            </a:r>
            <a:r>
              <a:rPr lang="ru-RU" sz="2800"/>
              <a:t> – это систематическая деятельность, связанная с процессами идентификации, анализа и реагирования на риски проекта. Она включает максимизацию вероятности наступления положительных и минимизацию вероятности наступления отрицательных по отношению к целям проекта событий.</a:t>
            </a:r>
          </a:p>
          <a:p>
            <a:pPr algn="r" eaLnBrk="1" hangingPunct="1">
              <a:buFont typeface="Wingdings" pitchFamily="2" charset="2"/>
              <a:buNone/>
              <a:defRPr/>
            </a:pPr>
            <a:r>
              <a:rPr lang="ru-RU" sz="2800" i="1"/>
              <a:t>PMBoK PMI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6A2FEBE-5F3B-4C0E-9816-C518E72BA0DB}" type="slidenum">
              <a:rPr lang="ru-RU" smtClean="0"/>
              <a:pPr/>
              <a:t>10</a:t>
            </a:fld>
            <a:endParaRPr lang="ru-RU" smtClean="0"/>
          </a:p>
        </p:txBody>
      </p:sp>
      <p:sp>
        <p:nvSpPr>
          <p:cNvPr id="3676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/>
              <a:t>Планирование управления рисками</a:t>
            </a:r>
          </a:p>
        </p:txBody>
      </p:sp>
      <p:sp>
        <p:nvSpPr>
          <p:cNvPr id="367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25538"/>
            <a:ext cx="8713788" cy="54721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/>
              <a:t>Планирование управления рисками определяет, как находить и планировать действия, связанные с управлением рисками.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/>
              <a:t>Планирование может включать принятие решений по организации управления рисками, выбору методологии, источников данных, срокам для анализа. Эти решения напрямую зависят от важности проекта для организации.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/>
              <a:t>В организации должны быть разработаны конкретные методики для управления рисками в различных типах проектов, привязанные к жизненному циклу проекта и к жизненному циклу самой организации.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4A0A4EA-8B7D-4D31-82E9-8BC24FEDDA0A}" type="slidenum">
              <a:rPr lang="ru-RU" smtClean="0"/>
              <a:pPr/>
              <a:t>11</a:t>
            </a:fld>
            <a:endParaRPr lang="ru-RU" smtClean="0"/>
          </a:p>
        </p:txBody>
      </p:sp>
      <p:sp>
        <p:nvSpPr>
          <p:cNvPr id="2765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3600" smtClean="0">
                <a:effectLst/>
              </a:rPr>
              <a:t>Исходные данные для планирования управления рисками</a:t>
            </a:r>
          </a:p>
        </p:txBody>
      </p:sp>
      <p:sp>
        <p:nvSpPr>
          <p:cNvPr id="416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341438"/>
            <a:ext cx="8713788" cy="5327650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/>
              <a:t>Отношение к риску и толерантность к риску организаций и лиц, участвующих в проекте. </a:t>
            </a:r>
          </a:p>
          <a:p>
            <a:pPr eaLnBrk="1" hangingPunct="1">
              <a:defRPr/>
            </a:pPr>
            <a:r>
              <a:rPr lang="ru-RU" sz="2800"/>
              <a:t>Стандарты организации, регламентирующие заранее разработанные подходы к управлению рисками:</a:t>
            </a:r>
          </a:p>
          <a:p>
            <a:pPr lvl="1" eaLnBrk="1" hangingPunct="1">
              <a:defRPr/>
            </a:pPr>
            <a:r>
              <a:rPr lang="ru-RU" sz="2400"/>
              <a:t>категории рисков, </a:t>
            </a:r>
          </a:p>
          <a:p>
            <a:pPr lvl="1" eaLnBrk="1" hangingPunct="1">
              <a:defRPr/>
            </a:pPr>
            <a:r>
              <a:rPr lang="ru-RU" sz="2400"/>
              <a:t>стандартные шаблоны описания работы с рисками,</a:t>
            </a:r>
          </a:p>
          <a:p>
            <a:pPr lvl="1" eaLnBrk="1" hangingPunct="1">
              <a:defRPr/>
            </a:pPr>
            <a:r>
              <a:rPr lang="ru-RU" sz="2400"/>
              <a:t>схемы распределения ролей и ответственности, </a:t>
            </a:r>
          </a:p>
          <a:p>
            <a:pPr lvl="1" eaLnBrk="1" hangingPunct="1">
              <a:defRPr/>
            </a:pPr>
            <a:r>
              <a:rPr lang="ru-RU" sz="2400"/>
              <a:t>определенные уровни полномочий для принятия решений. </a:t>
            </a:r>
          </a:p>
          <a:p>
            <a:pPr eaLnBrk="1" hangingPunct="1">
              <a:defRPr/>
            </a:pPr>
            <a:r>
              <a:rPr lang="ru-RU" sz="2800"/>
              <a:t>Паспорт проекта. </a:t>
            </a:r>
          </a:p>
          <a:p>
            <a:pPr eaLnBrk="1" hangingPunct="1">
              <a:defRPr/>
            </a:pPr>
            <a:r>
              <a:rPr lang="ru-RU" sz="2800"/>
              <a:t>План управления проектом.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1268078-DCFC-4084-92A3-D646D145C6D1}" type="slidenum">
              <a:rPr lang="ru-RU" smtClean="0"/>
              <a:pPr/>
              <a:t>12</a:t>
            </a:fld>
            <a:endParaRPr lang="ru-RU" smtClean="0"/>
          </a:p>
        </p:txBody>
      </p:sp>
      <p:sp>
        <p:nvSpPr>
          <p:cNvPr id="286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eaLnBrk="1" hangingPunct="1"/>
            <a:r>
              <a:rPr lang="ru-RU" sz="4000" smtClean="0">
                <a:effectLst/>
              </a:rPr>
              <a:t>План управления рисками</a:t>
            </a:r>
          </a:p>
        </p:txBody>
      </p:sp>
      <p:sp>
        <p:nvSpPr>
          <p:cNvPr id="417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1117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Определение подходов, инструментов и источников данных, которые могут использоваться для управления рисками в данном проекте (методы определения уровней вероятности, шкалы воздействия рисков на проект).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Категории рисков.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Определение работ по управлению рисками, которые необходимо включить в расписание проекта.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Определение сроков и частоты выполнения процесса управления рисками на протяжении всего жизненного цикла проекта.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Распределение ролей и ответственности.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Выделение ресурсов и оценка стоимости мероприятий, необходимых для управления рисками. Эти данные включаются в базовый план по стоимости проекта.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2C203FF-3704-4EDD-AAFD-BE721A0571B0}" type="slidenum">
              <a:rPr lang="ru-RU" smtClean="0"/>
              <a:pPr/>
              <a:t>13</a:t>
            </a:fld>
            <a:endParaRPr lang="ru-RU" smtClean="0"/>
          </a:p>
        </p:txBody>
      </p:sp>
      <p:sp>
        <p:nvSpPr>
          <p:cNvPr id="3594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95288" y="0"/>
            <a:ext cx="8229600" cy="777875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/>
              <a:t>Идентификация рисков</a:t>
            </a:r>
          </a:p>
        </p:txBody>
      </p:sp>
      <p:sp>
        <p:nvSpPr>
          <p:cNvPr id="359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908050"/>
            <a:ext cx="8713788" cy="568960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defRPr/>
            </a:pPr>
            <a:r>
              <a:rPr lang="ru-RU" sz="2400" b="1" i="1"/>
              <a:t>Идентификация рисков – </a:t>
            </a:r>
            <a:r>
              <a:rPr lang="ru-RU" sz="2400"/>
              <a:t>определение рисков и  документирование их характеристик.</a:t>
            </a:r>
          </a:p>
          <a:p>
            <a:pPr marL="457200" indent="-457200" eaLnBrk="1" hangingPunct="1">
              <a:lnSpc>
                <a:spcPct val="90000"/>
              </a:lnSpc>
              <a:defRPr/>
            </a:pPr>
            <a:r>
              <a:rPr lang="ru-RU" sz="2400" b="1" i="1">
                <a:effectLst/>
              </a:rPr>
              <a:t>Источники сбора данных о рисках</a:t>
            </a:r>
            <a:r>
              <a:rPr lang="ru-RU" sz="2400"/>
              <a:t>:</a:t>
            </a:r>
          </a:p>
          <a:p>
            <a:pPr marL="838200" lvl="1" indent="-381000" eaLnBrk="1" hangingPunct="1">
              <a:lnSpc>
                <a:spcPct val="90000"/>
              </a:lnSpc>
              <a:defRPr/>
            </a:pPr>
            <a:r>
              <a:rPr lang="ru-RU" sz="2000"/>
              <a:t>архивы предыдущих проектов (база знаний организации);</a:t>
            </a:r>
          </a:p>
          <a:p>
            <a:pPr marL="838200" lvl="1" indent="-381000" eaLnBrk="1" hangingPunct="1">
              <a:lnSpc>
                <a:spcPct val="90000"/>
              </a:lnSpc>
              <a:defRPr/>
            </a:pPr>
            <a:r>
              <a:rPr lang="ru-RU" sz="2000"/>
              <a:t>информация из открытых источников;</a:t>
            </a:r>
          </a:p>
          <a:p>
            <a:pPr marL="838200" lvl="1" indent="-381000" eaLnBrk="1" hangingPunct="1">
              <a:lnSpc>
                <a:spcPct val="90000"/>
              </a:lnSpc>
              <a:defRPr/>
            </a:pPr>
            <a:r>
              <a:rPr lang="ru-RU" sz="2000"/>
              <a:t>исследовательские и научные работы в данной области;</a:t>
            </a:r>
          </a:p>
          <a:p>
            <a:pPr marL="838200" lvl="1" indent="-381000" eaLnBrk="1" hangingPunct="1">
              <a:lnSpc>
                <a:spcPct val="90000"/>
              </a:lnSpc>
              <a:defRPr/>
            </a:pPr>
            <a:r>
              <a:rPr lang="ru-RU" sz="2000"/>
              <a:t>контрольные списки рисков проектов в данной области.</a:t>
            </a:r>
          </a:p>
          <a:p>
            <a:pPr marL="457200" indent="-457200" eaLnBrk="1" hangingPunct="1">
              <a:lnSpc>
                <a:spcPct val="90000"/>
              </a:lnSpc>
              <a:defRPr/>
            </a:pPr>
            <a:r>
              <a:rPr lang="ru-RU" sz="2400" b="1" i="1"/>
              <a:t>Методы</a:t>
            </a:r>
            <a:r>
              <a:rPr lang="ru-RU" sz="2400"/>
              <a:t> сбора информации о рисках:</a:t>
            </a:r>
          </a:p>
          <a:p>
            <a:pPr marL="838200" lvl="1" indent="-381000" eaLnBrk="1" hangingPunct="1">
              <a:lnSpc>
                <a:spcPct val="90000"/>
              </a:lnSpc>
              <a:defRPr/>
            </a:pPr>
            <a:r>
              <a:rPr lang="ru-RU" sz="2000"/>
              <a:t>метод Дельфи;</a:t>
            </a:r>
          </a:p>
          <a:p>
            <a:pPr marL="838200" lvl="1" indent="-381000" eaLnBrk="1" hangingPunct="1">
              <a:lnSpc>
                <a:spcPct val="90000"/>
              </a:lnSpc>
              <a:defRPr/>
            </a:pPr>
            <a:r>
              <a:rPr lang="ru-RU" sz="2000"/>
              <a:t>метод мозгового штурма;</a:t>
            </a:r>
          </a:p>
          <a:p>
            <a:pPr marL="838200" lvl="1" indent="-381000" eaLnBrk="1" hangingPunct="1">
              <a:lnSpc>
                <a:spcPct val="90000"/>
              </a:lnSpc>
              <a:defRPr/>
            </a:pPr>
            <a:r>
              <a:rPr lang="ru-RU" sz="2000"/>
              <a:t>карточки Кроуфорда.</a:t>
            </a:r>
          </a:p>
          <a:p>
            <a:pPr marL="457200" indent="-457200" eaLnBrk="1" hangingPunct="1">
              <a:lnSpc>
                <a:spcPct val="90000"/>
              </a:lnSpc>
              <a:defRPr/>
            </a:pPr>
            <a:r>
              <a:rPr lang="ru-RU" sz="2400"/>
              <a:t>В результате идентификации рисков определяются:</a:t>
            </a:r>
          </a:p>
          <a:p>
            <a:pPr marL="838200" lvl="1" indent="-381000" eaLnBrk="1" hangingPunct="1">
              <a:lnSpc>
                <a:spcPct val="90000"/>
              </a:lnSpc>
              <a:defRPr/>
            </a:pPr>
            <a:r>
              <a:rPr lang="ru-RU" sz="2000"/>
              <a:t>условия рисков – действия или окружение проекта, которые могут сделать риски более вероятными;</a:t>
            </a:r>
          </a:p>
          <a:p>
            <a:pPr marL="838200" lvl="1" indent="-381000" eaLnBrk="1" hangingPunct="1">
              <a:lnSpc>
                <a:spcPct val="90000"/>
              </a:lnSpc>
              <a:defRPr/>
            </a:pPr>
            <a:r>
              <a:rPr lang="ru-RU" sz="2000"/>
              <a:t>триггеры (признаки, симптомы) рисков – указатели того, что риск произошел или может произойти.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69013E0-3CE7-457C-88F6-D4217A6ECA83}" type="slidenum">
              <a:rPr lang="ru-RU" smtClean="0"/>
              <a:pPr/>
              <a:t>14</a:t>
            </a:fld>
            <a:endParaRPr lang="ru-RU" smtClean="0"/>
          </a:p>
        </p:txBody>
      </p:sp>
      <p:sp>
        <p:nvSpPr>
          <p:cNvPr id="307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4000" smtClean="0">
                <a:effectLst/>
              </a:rPr>
              <a:t>Контрольный список рисков проекта по разработке ПО</a:t>
            </a:r>
          </a:p>
        </p:txBody>
      </p:sp>
      <p:sp>
        <p:nvSpPr>
          <p:cNvPr id="419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435975" cy="5256212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Дефицит специалистов. </a:t>
            </a:r>
          </a:p>
          <a:p>
            <a:pPr marL="609600" indent="-609600" eaLnBrk="1" hangingPunct="1">
              <a:lnSpc>
                <a:spcPct val="8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Нереалистичные сроки и бюджет. </a:t>
            </a:r>
          </a:p>
          <a:p>
            <a:pPr marL="609600" indent="-609600" eaLnBrk="1" hangingPunct="1">
              <a:lnSpc>
                <a:spcPct val="8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Реализация несоответствующей функциональности. </a:t>
            </a:r>
          </a:p>
          <a:p>
            <a:pPr marL="609600" indent="-609600" eaLnBrk="1" hangingPunct="1">
              <a:lnSpc>
                <a:spcPct val="8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Разработка неправильного пользовательского интерфейса. </a:t>
            </a:r>
          </a:p>
          <a:p>
            <a:pPr marL="609600" indent="-609600" eaLnBrk="1" hangingPunct="1">
              <a:lnSpc>
                <a:spcPct val="8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"Золотая сервировка", ненужная оптимизация и оттачивание деталей. </a:t>
            </a:r>
          </a:p>
          <a:p>
            <a:pPr marL="609600" indent="-609600" eaLnBrk="1" hangingPunct="1">
              <a:lnSpc>
                <a:spcPct val="8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Непрекращающийся поток изменений. </a:t>
            </a:r>
          </a:p>
          <a:p>
            <a:pPr marL="609600" indent="-609600" eaLnBrk="1" hangingPunct="1">
              <a:lnSpc>
                <a:spcPct val="8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Нехватка информации о внешних компонентах, определяющих окружение системы или вовлеченных в интеграцию. </a:t>
            </a:r>
          </a:p>
          <a:p>
            <a:pPr marL="609600" indent="-609600" eaLnBrk="1" hangingPunct="1">
              <a:lnSpc>
                <a:spcPct val="8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Недостатки в работах, выполняемых внешними ресурсами. </a:t>
            </a:r>
          </a:p>
          <a:p>
            <a:pPr marL="609600" indent="-609600" eaLnBrk="1" hangingPunct="1">
              <a:lnSpc>
                <a:spcPct val="8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Недостаточная производительность получаемой системы. </a:t>
            </a:r>
          </a:p>
          <a:p>
            <a:pPr marL="609600" indent="-609600" eaLnBrk="1" hangingPunct="1">
              <a:lnSpc>
                <a:spcPct val="8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"Разрыв" в квалификации специалистов разных областей знаний.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5A22E3C-47FF-4CB9-8EFC-B38750C5942C}" type="slidenum">
              <a:rPr lang="ru-RU" smtClean="0"/>
              <a:pPr/>
              <a:t>15</a:t>
            </a:fld>
            <a:endParaRPr lang="ru-RU" smtClean="0"/>
          </a:p>
        </p:txBody>
      </p:sp>
      <p:sp>
        <p:nvSpPr>
          <p:cNvPr id="317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417512"/>
          </a:xfrm>
        </p:spPr>
        <p:txBody>
          <a:bodyPr/>
          <a:lstStyle/>
          <a:p>
            <a:pPr eaLnBrk="1" hangingPunct="1"/>
            <a:r>
              <a:rPr lang="ru-RU" sz="4000" smtClean="0">
                <a:effectLst/>
              </a:rPr>
              <a:t>Анализ рисков</a:t>
            </a:r>
          </a:p>
        </p:txBody>
      </p:sp>
      <p:sp>
        <p:nvSpPr>
          <p:cNvPr id="418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229600" cy="5616575"/>
          </a:xfrm>
        </p:spPr>
        <p:txBody>
          <a:bodyPr/>
          <a:lstStyle/>
          <a:p>
            <a:pPr marL="533400" indent="-533400" eaLnBrk="1" hangingPunct="1">
              <a:defRPr/>
            </a:pPr>
            <a:r>
              <a:rPr lang="ru-RU" sz="2800" b="1" i="1"/>
              <a:t>Цель проведения анализа риска</a:t>
            </a:r>
            <a:r>
              <a:rPr lang="ru-RU" sz="2800"/>
              <a:t> – дать потенциальным партнерам необходимые данные для принятия решений о целесообразности участия в проекте и предусмотреть меры по защите от возможных финансовых потерь.</a:t>
            </a:r>
          </a:p>
          <a:p>
            <a:pPr marL="533400" indent="-533400" eaLnBrk="1" hangingPunct="1">
              <a:defRPr/>
            </a:pPr>
            <a:r>
              <a:rPr lang="ru-RU" sz="2800"/>
              <a:t>Последовательность проведения анализа риска:</a:t>
            </a:r>
          </a:p>
          <a:p>
            <a:pPr marL="914400" lvl="1" indent="-457200" eaLnBrk="1" hangingPunct="1"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Качественный анализ риска</a:t>
            </a:r>
          </a:p>
          <a:p>
            <a:pPr marL="914400" lvl="1" indent="-457200" eaLnBrk="1" hangingPunct="1"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Количественный анализ риска</a:t>
            </a:r>
          </a:p>
          <a:p>
            <a:pPr marL="533400" indent="-533400" eaLnBrk="1" hangingPunct="1">
              <a:defRPr/>
            </a:pPr>
            <a:r>
              <a:rPr lang="ru-RU" sz="2800" b="1" i="1"/>
              <a:t>Методы</a:t>
            </a:r>
            <a:r>
              <a:rPr lang="ru-RU" sz="2800"/>
              <a:t> </a:t>
            </a:r>
            <a:r>
              <a:rPr lang="ru-RU" sz="2800" b="1" i="1">
                <a:effectLst/>
              </a:rPr>
              <a:t>анализа риска</a:t>
            </a:r>
            <a:r>
              <a:rPr lang="ru-RU" sz="2800"/>
              <a:t>: </a:t>
            </a:r>
          </a:p>
          <a:p>
            <a:pPr marL="914400" lvl="1" indent="-457200" eaLnBrk="1" hangingPunct="1">
              <a:defRPr/>
            </a:pPr>
            <a:r>
              <a:rPr lang="ru-RU" sz="2400"/>
              <a:t>статистический;</a:t>
            </a:r>
          </a:p>
          <a:p>
            <a:pPr marL="914400" lvl="1" indent="-457200" eaLnBrk="1" hangingPunct="1">
              <a:defRPr/>
            </a:pPr>
            <a:r>
              <a:rPr lang="ru-RU" sz="2400"/>
              <a:t>метод экспертных оценок;</a:t>
            </a:r>
          </a:p>
          <a:p>
            <a:pPr marL="914400" lvl="1" indent="-457200" eaLnBrk="1" hangingPunct="1">
              <a:defRPr/>
            </a:pPr>
            <a:r>
              <a:rPr lang="ru-RU" sz="2400"/>
              <a:t>метод аналогий.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7613770-6AF1-4943-87BE-2764C6F8ECD4}" type="slidenum">
              <a:rPr lang="ru-RU" smtClean="0"/>
              <a:pPr/>
              <a:t>16</a:t>
            </a:fld>
            <a:endParaRPr lang="ru-RU" smtClean="0"/>
          </a:p>
        </p:txBody>
      </p:sp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3600" smtClean="0">
                <a:effectLst/>
              </a:rPr>
              <a:t>Порядок проведения анализа рисков</a:t>
            </a:r>
          </a:p>
        </p:txBody>
      </p:sp>
      <p:sp>
        <p:nvSpPr>
          <p:cNvPr id="420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25538"/>
            <a:ext cx="5761038" cy="5543550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Определение источников рисков.</a:t>
            </a:r>
          </a:p>
          <a:p>
            <a:pPr marL="533400" indent="-5334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Определение категории рисков.</a:t>
            </a:r>
          </a:p>
          <a:p>
            <a:pPr marL="533400" indent="-5334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Определение факторов рисков.</a:t>
            </a:r>
          </a:p>
          <a:p>
            <a:pPr marL="533400" indent="-5334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Определение близости наступления риска. </a:t>
            </a:r>
          </a:p>
          <a:p>
            <a:pPr marL="533400" indent="-5334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Определение степени угрозы риска.</a:t>
            </a:r>
          </a:p>
          <a:p>
            <a:pPr marL="533400" indent="-5334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Определение вероятности наступления рисков. </a:t>
            </a:r>
          </a:p>
          <a:p>
            <a:pPr marL="533400" indent="-5334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Определение тяжести последствий наступления рисковых событий. </a:t>
            </a:r>
          </a:p>
          <a:p>
            <a:pPr marL="533400" indent="-5334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Определение ранга риска по матрице степени угрозы рисков. </a:t>
            </a:r>
          </a:p>
          <a:p>
            <a:pPr marL="533400" indent="-5334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Оценка качества использованной информации. </a:t>
            </a:r>
          </a:p>
        </p:txBody>
      </p:sp>
      <p:sp>
        <p:nvSpPr>
          <p:cNvPr id="420868" name="AutoShape 4"/>
          <p:cNvSpPr>
            <a:spLocks/>
          </p:cNvSpPr>
          <p:nvPr/>
        </p:nvSpPr>
        <p:spPr bwMode="auto">
          <a:xfrm>
            <a:off x="6732588" y="1844675"/>
            <a:ext cx="935037" cy="2808288"/>
          </a:xfrm>
          <a:prstGeom prst="rightBrace">
            <a:avLst>
              <a:gd name="adj1" fmla="val 25028"/>
              <a:gd name="adj2" fmla="val 50000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0870" name="AutoShape 6"/>
          <p:cNvSpPr>
            <a:spLocks/>
          </p:cNvSpPr>
          <p:nvPr/>
        </p:nvSpPr>
        <p:spPr bwMode="auto">
          <a:xfrm>
            <a:off x="5651500" y="1268413"/>
            <a:ext cx="584200" cy="2160587"/>
          </a:xfrm>
          <a:prstGeom prst="rightBrace">
            <a:avLst>
              <a:gd name="adj1" fmla="val 30820"/>
              <a:gd name="adj2" fmla="val 50000"/>
            </a:avLst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0871" name="Text Box 7"/>
          <p:cNvSpPr txBox="1">
            <a:spLocks noChangeArrowheads="1"/>
          </p:cNvSpPr>
          <p:nvPr/>
        </p:nvSpPr>
        <p:spPr bwMode="auto">
          <a:xfrm>
            <a:off x="6156325" y="1916113"/>
            <a:ext cx="2303463" cy="822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Качественный анализ рисков</a:t>
            </a:r>
          </a:p>
        </p:txBody>
      </p:sp>
      <p:sp>
        <p:nvSpPr>
          <p:cNvPr id="420872" name="AutoShape 8"/>
          <p:cNvSpPr>
            <a:spLocks/>
          </p:cNvSpPr>
          <p:nvPr/>
        </p:nvSpPr>
        <p:spPr bwMode="auto">
          <a:xfrm>
            <a:off x="5724525" y="3500438"/>
            <a:ext cx="584200" cy="2160587"/>
          </a:xfrm>
          <a:prstGeom prst="rightBrace">
            <a:avLst>
              <a:gd name="adj1" fmla="val 30820"/>
              <a:gd name="adj2" fmla="val 50000"/>
            </a:avLst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0873" name="Text Box 9"/>
          <p:cNvSpPr txBox="1">
            <a:spLocks noChangeArrowheads="1"/>
          </p:cNvSpPr>
          <p:nvPr/>
        </p:nvSpPr>
        <p:spPr bwMode="auto">
          <a:xfrm>
            <a:off x="6300788" y="4005263"/>
            <a:ext cx="2590800" cy="822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Количественный анализ рисков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988CB5A-B332-4E9A-916F-D6360DFCFFD8}" type="slidenum">
              <a:rPr lang="ru-RU" smtClean="0"/>
              <a:pPr/>
              <a:t>17</a:t>
            </a:fld>
            <a:endParaRPr lang="ru-RU" smtClean="0"/>
          </a:p>
        </p:txBody>
      </p:sp>
      <p:sp>
        <p:nvSpPr>
          <p:cNvPr id="3624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Количественный анализ риска</a:t>
            </a:r>
          </a:p>
        </p:txBody>
      </p:sp>
      <p:sp>
        <p:nvSpPr>
          <p:cNvPr id="362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96975"/>
            <a:ext cx="8424862" cy="47529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b="1" i="1"/>
              <a:t>Количественный анализ риска</a:t>
            </a:r>
            <a:r>
              <a:rPr lang="ru-RU"/>
              <a:t> – определение размеров (в денежном выражении) отдельных рисков и риска проекта в целом.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Количественная оценка рисков определяется через: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/>
              <a:t>вероятность того, что полученный результат окажется меньше требуемого значения;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/>
              <a:t>произведение ожидаемого ущерба на вероятность того, что этот ущерб произойдет.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6CA3F42-2A63-40AF-80EA-ACDAB4DFAA3E}" type="slidenum">
              <a:rPr lang="ru-RU" smtClean="0"/>
              <a:pPr/>
              <a:t>18</a:t>
            </a:fld>
            <a:endParaRPr lang="ru-RU" smtClean="0"/>
          </a:p>
        </p:txBody>
      </p:sp>
      <p:sp>
        <p:nvSpPr>
          <p:cNvPr id="3696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Матрица степени угрозы риска</a:t>
            </a:r>
          </a:p>
        </p:txBody>
      </p:sp>
      <p:graphicFrame>
        <p:nvGraphicFramePr>
          <p:cNvPr id="369720" name="Group 5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435975" cy="4565650"/>
        </p:xfrm>
        <a:graphic>
          <a:graphicData uri="http://schemas.openxmlformats.org/drawingml/2006/table">
            <a:tbl>
              <a:tblPr/>
              <a:tblGrid>
                <a:gridCol w="21097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1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64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0487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Влияние рискового события на проект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Вероятность наступления рискового события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Низкая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Средняя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Высокая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6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Слабое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Низкая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</a:rPr>
                        <a:t>Средняя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</a:rPr>
                        <a:t>Средняя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4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Среднее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Низкая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imes New Roman" pitchFamily="18" charset="0"/>
                        </a:rPr>
                        <a:t>Высокая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imes New Roman" pitchFamily="18" charset="0"/>
                        </a:rPr>
                        <a:t>Высокая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4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Сильное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</a:rPr>
                        <a:t>Средняя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imes New Roman" pitchFamily="18" charset="0"/>
                        </a:rPr>
                        <a:t>Высокая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Критическая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0A0668A-0A82-44D9-A853-68D0CC78DA98}" type="slidenum">
              <a:rPr lang="ru-RU" smtClean="0"/>
              <a:pPr/>
              <a:t>19</a:t>
            </a:fld>
            <a:endParaRPr lang="ru-RU" smtClean="0"/>
          </a:p>
        </p:txBody>
      </p:sp>
      <p:sp>
        <p:nvSpPr>
          <p:cNvPr id="358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388" y="188913"/>
            <a:ext cx="8964612" cy="6334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3600" smtClean="0">
                <a:effectLst/>
              </a:rPr>
              <a:t>Методы количественного анализа рисков</a:t>
            </a:r>
          </a:p>
        </p:txBody>
      </p:sp>
      <p:graphicFrame>
        <p:nvGraphicFramePr>
          <p:cNvPr id="373815" name="Group 55"/>
          <p:cNvGraphicFramePr>
            <a:graphicFrameLocks noGrp="1"/>
          </p:cNvGraphicFramePr>
          <p:nvPr>
            <p:ph idx="1"/>
          </p:nvPr>
        </p:nvGraphicFramePr>
        <p:xfrm>
          <a:off x="250825" y="836613"/>
          <a:ext cx="8713788" cy="5649912"/>
        </p:xfrm>
        <a:graphic>
          <a:graphicData uri="http://schemas.openxmlformats.org/drawingml/2006/table">
            <a:tbl>
              <a:tblPr/>
              <a:tblGrid>
                <a:gridCol w="2446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67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Метод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Характеристика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3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Вероятностный (статистический) анализ</a:t>
                      </a: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Вероятность возникновения потерь определяется на основе статистических данных предшествовавшего периода с установлением области рисков, достаточности инвестиций, рангов рисков</a:t>
                      </a: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.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8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Экспертный анализ рисков</a:t>
                      </a: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</a:t>
                      </a: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рименяется в случае отсутствия или недостаточного объема исходной информации.</a:t>
                      </a: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8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Метод аналогов</a:t>
                      </a: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Использование </a:t>
                      </a: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БД</a:t>
                      </a: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реализованных аналогичных проектов для переноса их результативности на </a:t>
                      </a: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текущий</a:t>
                      </a: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проект. </a:t>
                      </a: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И</a:t>
                      </a: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спользуется, если внутренняя и внешняя среда проекта и его аналогов имеет достаточную сходимость по основным параметрам.</a:t>
                      </a: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302534F-37FA-4F76-A572-04C68870DA86}" type="slidenum">
              <a:rPr lang="ru-RU" smtClean="0"/>
              <a:pPr/>
              <a:t>20</a:t>
            </a:fld>
            <a:endParaRPr lang="ru-RU" smtClean="0"/>
          </a:p>
        </p:txBody>
      </p:sp>
      <p:sp>
        <p:nvSpPr>
          <p:cNvPr id="368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388" y="274638"/>
            <a:ext cx="8964612" cy="6334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3600" smtClean="0">
                <a:effectLst/>
              </a:rPr>
              <a:t>Методы количественного анализа рисков</a:t>
            </a:r>
          </a:p>
        </p:txBody>
      </p:sp>
      <p:graphicFrame>
        <p:nvGraphicFramePr>
          <p:cNvPr id="424992" name="Group 32"/>
          <p:cNvGraphicFramePr>
            <a:graphicFrameLocks noGrp="1"/>
          </p:cNvGraphicFramePr>
          <p:nvPr>
            <p:ph idx="1"/>
          </p:nvPr>
        </p:nvGraphicFramePr>
        <p:xfrm>
          <a:off x="250825" y="1125538"/>
          <a:ext cx="8713788" cy="5511800"/>
        </p:xfrm>
        <a:graphic>
          <a:graphicData uri="http://schemas.openxmlformats.org/drawingml/2006/table">
            <a:tbl>
              <a:tblPr/>
              <a:tblGrid>
                <a:gridCol w="2444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690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3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Метод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Характеристика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0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Анализ чувствительности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Метод позволяет оценить, как изменяются результирующие показатели реализации проекта при различных значениях заданных переменных, необходимых для расчета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.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3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Анализ сценариев развития проекта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Метод предполагает разработку нескольких вариантов (сценариев) развития проекта и их сравнительную оценку. Рассчитывается пессимистический вариант возможного изменения переменных, оптимистический и наиболее вероятный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.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5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Метод построения деревьев решений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Предполагает пошаговое разветвление процесса реализации проекта с оценкой рисков, затрат, ущерба и выгод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.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2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Имитационные методы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Базируются на пошаговом нахождении значения результирующего показателя за счет проведения многократных опытов с моделью.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7CE2E42-2880-41E3-944F-D416DD8A9434}" type="slidenum">
              <a:rPr lang="ru-RU" smtClean="0"/>
              <a:pPr/>
              <a:t>21</a:t>
            </a:fld>
            <a:endParaRPr lang="ru-RU" smtClean="0"/>
          </a:p>
        </p:txBody>
      </p:sp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4000" smtClean="0">
                <a:effectLst/>
              </a:rPr>
              <a:t>Определение вероятности наступления рисковых событий</a:t>
            </a:r>
          </a:p>
        </p:txBody>
      </p:sp>
      <p:sp>
        <p:nvSpPr>
          <p:cNvPr id="376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600200"/>
            <a:ext cx="8291512" cy="49244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b="1" i="1"/>
              <a:t>Объективный метод</a:t>
            </a:r>
            <a:r>
              <a:rPr lang="ru-RU" sz="2800"/>
              <a:t> </a:t>
            </a:r>
            <a:r>
              <a:rPr lang="ru-RU" sz="2800" b="1" i="1"/>
              <a:t>определения вероятности</a:t>
            </a:r>
            <a:r>
              <a:rPr lang="ru-RU" sz="2800"/>
              <a:t> основан на вычислении частоты, с которой происходят некоторые события.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3600" b="1">
                <a:solidFill>
                  <a:srgbClr val="FF0000"/>
                </a:solidFill>
                <a:effectLst/>
              </a:rPr>
              <a:t>f(A)</a:t>
            </a:r>
            <a:r>
              <a:rPr lang="ru-RU" sz="3600" b="1">
                <a:solidFill>
                  <a:srgbClr val="FF0000"/>
                </a:solidFill>
                <a:effectLst/>
              </a:rPr>
              <a:t> </a:t>
            </a:r>
            <a:r>
              <a:rPr lang="en-US" sz="3600" b="1">
                <a:solidFill>
                  <a:srgbClr val="FF0000"/>
                </a:solidFill>
                <a:effectLst/>
              </a:rPr>
              <a:t>=</a:t>
            </a:r>
            <a:r>
              <a:rPr lang="ru-RU" sz="3600" b="1">
                <a:solidFill>
                  <a:srgbClr val="FF0000"/>
                </a:solidFill>
                <a:effectLst/>
              </a:rPr>
              <a:t> </a:t>
            </a:r>
            <a:r>
              <a:rPr lang="en-US" sz="3600" b="1">
                <a:solidFill>
                  <a:srgbClr val="FF0000"/>
                </a:solidFill>
                <a:effectLst/>
              </a:rPr>
              <a:t>n(A)</a:t>
            </a:r>
            <a:r>
              <a:rPr lang="ru-RU" sz="3600" b="1">
                <a:solidFill>
                  <a:srgbClr val="FF0000"/>
                </a:solidFill>
                <a:effectLst/>
              </a:rPr>
              <a:t> </a:t>
            </a:r>
            <a:r>
              <a:rPr lang="en-US" sz="3600" b="1">
                <a:solidFill>
                  <a:srgbClr val="FF0000"/>
                </a:solidFill>
                <a:effectLst/>
              </a:rPr>
              <a:t>/</a:t>
            </a:r>
            <a:r>
              <a:rPr lang="ru-RU" sz="3600" b="1">
                <a:solidFill>
                  <a:srgbClr val="FF0000"/>
                </a:solidFill>
                <a:effectLst/>
              </a:rPr>
              <a:t> </a:t>
            </a:r>
            <a:r>
              <a:rPr lang="en-US" sz="3600" b="1">
                <a:solidFill>
                  <a:srgbClr val="FF0000"/>
                </a:solidFill>
                <a:effectLst/>
              </a:rPr>
              <a:t>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i="1"/>
              <a:t>f</a:t>
            </a:r>
            <a:r>
              <a:rPr lang="ru-RU" sz="2800" i="1"/>
              <a:t>(А)</a:t>
            </a:r>
            <a:r>
              <a:rPr lang="en-US" sz="2800"/>
              <a:t>– </a:t>
            </a:r>
            <a:r>
              <a:rPr lang="ru-RU" sz="2800"/>
              <a:t>частота возникновения события А;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i="1"/>
              <a:t>n(A)</a:t>
            </a:r>
            <a:r>
              <a:rPr lang="en-US" sz="2800"/>
              <a:t> – </a:t>
            </a:r>
            <a:r>
              <a:rPr lang="ru-RU" sz="2800"/>
              <a:t>число случаев наступления события А;</a:t>
            </a:r>
            <a:endParaRPr lang="en-US" sz="280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i="1"/>
              <a:t>n</a:t>
            </a:r>
            <a:r>
              <a:rPr lang="ru-RU" sz="2800"/>
              <a:t> – общее число произошедших событий.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b="1" i="1"/>
              <a:t>Субъективная вероятность</a:t>
            </a:r>
            <a:r>
              <a:rPr lang="ru-RU" sz="2800"/>
              <a:t> является предположением относительно определенного результата, основывающемся на суждении или личном опыте оценивающего.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68D556A-9101-480E-AD09-8DBE666D00B3}" type="slidenum">
              <a:rPr lang="ru-RU" smtClean="0"/>
              <a:pPr/>
              <a:t>22</a:t>
            </a:fld>
            <a:endParaRPr lang="ru-RU" smtClean="0"/>
          </a:p>
        </p:txBody>
      </p:sp>
      <p:sp>
        <p:nvSpPr>
          <p:cNvPr id="389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507413" cy="1143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4000" smtClean="0">
                <a:effectLst/>
              </a:rPr>
              <a:t>Определение допустимого уровня риска (тяжести последствий)</a:t>
            </a:r>
          </a:p>
        </p:txBody>
      </p:sp>
      <p:sp>
        <p:nvSpPr>
          <p:cNvPr id="372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b="1" i="1"/>
              <a:t>Область риска</a:t>
            </a:r>
            <a:r>
              <a:rPr lang="ru-RU" sz="2800"/>
              <a:t> – зона финансовых потерь, в границах которой потери не превышают предельно допустимого значения уровня риска.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b="1" i="1"/>
              <a:t>Уровень риска</a:t>
            </a:r>
            <a:r>
              <a:rPr lang="ru-RU" sz="2800"/>
              <a:t> определяется тем, какую долю финансовых средств фирма может потратить на покрытие рисковых событий.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/>
              <a:t>Области риска можно охарактеризовать с помощью </a:t>
            </a:r>
            <a:r>
              <a:rPr lang="ru-RU" sz="2800" b="1" i="1"/>
              <a:t>коэффициента риска</a:t>
            </a:r>
            <a:r>
              <a:rPr lang="ru-RU" sz="2800"/>
              <a:t> Н: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3600" b="1">
                <a:solidFill>
                  <a:srgbClr val="FF0000"/>
                </a:solidFill>
                <a:effectLst/>
              </a:rPr>
              <a:t>Н = С</a:t>
            </a:r>
            <a:r>
              <a:rPr lang="ru-RU" sz="3600" b="1" baseline="-6000">
                <a:solidFill>
                  <a:srgbClr val="FF0000"/>
                </a:solidFill>
                <a:effectLst/>
              </a:rPr>
              <a:t>у</a:t>
            </a:r>
            <a:r>
              <a:rPr lang="ru-RU" sz="3600" b="1">
                <a:solidFill>
                  <a:srgbClr val="FF0000"/>
                </a:solidFill>
                <a:effectLst/>
              </a:rPr>
              <a:t> / С</a:t>
            </a:r>
            <a:r>
              <a:rPr lang="ru-RU" sz="3600" b="1" baseline="-6000">
                <a:solidFill>
                  <a:srgbClr val="FF0000"/>
                </a:solidFill>
                <a:effectLst/>
              </a:rPr>
              <a:t>общ</a:t>
            </a:r>
            <a:r>
              <a:rPr lang="ru-RU" sz="3600">
                <a:solidFill>
                  <a:srgbClr val="FF0000"/>
                </a:solidFill>
              </a:rPr>
              <a:t>,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/>
              <a:t>	С</a:t>
            </a:r>
            <a:r>
              <a:rPr lang="ru-RU" sz="2800" baseline="-6000"/>
              <a:t>у</a:t>
            </a:r>
            <a:r>
              <a:rPr lang="ru-RU" sz="2800"/>
              <a:t> – максимально возможная сумма убытков;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/>
              <a:t>	С</a:t>
            </a:r>
            <a:r>
              <a:rPr lang="ru-RU" sz="2800" baseline="-6000"/>
              <a:t>общ</a:t>
            </a:r>
            <a:r>
              <a:rPr lang="ru-RU" sz="2800"/>
              <a:t> – объем финансовых средств.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3" name="Номер слайда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DD2AE57-94A6-480A-9180-6BB572A27DB9}" type="slidenum">
              <a:rPr lang="ru-RU" smtClean="0"/>
              <a:pPr/>
              <a:t>23</a:t>
            </a:fld>
            <a:endParaRPr lang="ru-RU" smtClean="0"/>
          </a:p>
        </p:txBody>
      </p:sp>
      <p:graphicFrame>
        <p:nvGraphicFramePr>
          <p:cNvPr id="375812" name="Object 4"/>
          <p:cNvGraphicFramePr>
            <a:graphicFrameLocks noChangeAspect="1"/>
          </p:cNvGraphicFramePr>
          <p:nvPr/>
        </p:nvGraphicFramePr>
        <p:xfrm>
          <a:off x="1763713" y="476250"/>
          <a:ext cx="5799137" cy="579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5813" name="Visio" r:id="rId3" imgW="5407511" imgH="5407468" progId="">
                  <p:embed/>
                </p:oleObj>
              </mc:Choice>
              <mc:Fallback>
                <p:oleObj name="Visio" r:id="rId3" imgW="5407511" imgH="5407468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476250"/>
                        <a:ext cx="5799137" cy="5799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5814" name="AutoShape 5"/>
          <p:cNvSpPr>
            <a:spLocks noChangeArrowheads="1"/>
          </p:cNvSpPr>
          <p:nvPr/>
        </p:nvSpPr>
        <p:spPr bwMode="auto">
          <a:xfrm>
            <a:off x="179388" y="4149725"/>
            <a:ext cx="1728787" cy="719138"/>
          </a:xfrm>
          <a:prstGeom prst="wedgeRectCallout">
            <a:avLst>
              <a:gd name="adj1" fmla="val 69926"/>
              <a:gd name="adj2" fmla="val -17649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1800" b="0">
                <a:solidFill>
                  <a:srgbClr val="000000"/>
                </a:solidFill>
              </a:rPr>
              <a:t>О</a:t>
            </a:r>
            <a:r>
              <a:rPr lang="ru-RU" sz="1800" b="0">
                <a:solidFill>
                  <a:srgbClr val="000000"/>
                </a:solidFill>
                <a:cs typeface="Times New Roman" pitchFamily="18" charset="0"/>
              </a:rPr>
              <a:t>бласть недопустимого риска</a:t>
            </a:r>
            <a:r>
              <a:rPr lang="ru-RU" sz="1800" b="0" i="0">
                <a:solidFill>
                  <a:srgbClr val="000000"/>
                </a:solidFill>
                <a:cs typeface="Times New Roman" pitchFamily="18" charset="0"/>
              </a:rPr>
              <a:t>: </a:t>
            </a:r>
            <a:r>
              <a:rPr lang="en-US" sz="1800" b="0" i="0">
                <a:solidFill>
                  <a:srgbClr val="000000"/>
                </a:solidFill>
                <a:cs typeface="Times New Roman" pitchFamily="18" charset="0"/>
              </a:rPr>
              <a:t>H</a:t>
            </a:r>
            <a:r>
              <a:rPr lang="ru-RU" sz="1800" b="0" i="0">
                <a:solidFill>
                  <a:srgbClr val="000000"/>
                </a:solidFill>
                <a:cs typeface="Times New Roman" pitchFamily="18" charset="0"/>
              </a:rPr>
              <a:t>&gt;75%.</a:t>
            </a:r>
            <a:r>
              <a:rPr lang="ru-RU" sz="1800" i="0"/>
              <a:t> </a:t>
            </a:r>
          </a:p>
        </p:txBody>
      </p:sp>
      <p:sp>
        <p:nvSpPr>
          <p:cNvPr id="375815" name="AutoShape 6"/>
          <p:cNvSpPr>
            <a:spLocks noChangeArrowheads="1"/>
          </p:cNvSpPr>
          <p:nvPr/>
        </p:nvSpPr>
        <p:spPr bwMode="auto">
          <a:xfrm>
            <a:off x="395288" y="188913"/>
            <a:ext cx="2519362" cy="503237"/>
          </a:xfrm>
          <a:prstGeom prst="wedgeRectCallout">
            <a:avLst>
              <a:gd name="adj1" fmla="val 82829"/>
              <a:gd name="adj2" fmla="val 24526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1800" b="0"/>
              <a:t>Область критического риска</a:t>
            </a:r>
            <a:r>
              <a:rPr lang="ru-RU" sz="1800" b="0" i="0"/>
              <a:t>: 50%&lt;</a:t>
            </a:r>
            <a:r>
              <a:rPr lang="en-US" sz="1800" b="0" i="0"/>
              <a:t>H</a:t>
            </a:r>
            <a:r>
              <a:rPr lang="ru-RU" sz="1800" b="0" i="0"/>
              <a:t>&lt;75%.</a:t>
            </a:r>
            <a:r>
              <a:rPr lang="ru-RU" sz="1800" i="0"/>
              <a:t> </a:t>
            </a:r>
          </a:p>
        </p:txBody>
      </p:sp>
      <p:sp>
        <p:nvSpPr>
          <p:cNvPr id="375816" name="Rectangle 7"/>
          <p:cNvSpPr>
            <a:spLocks noChangeArrowheads="1"/>
          </p:cNvSpPr>
          <p:nvPr/>
        </p:nvSpPr>
        <p:spPr bwMode="auto">
          <a:xfrm>
            <a:off x="0" y="5013325"/>
            <a:ext cx="2087563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80000"/>
              </a:lnSpc>
            </a:pPr>
            <a:r>
              <a:rPr lang="ru-RU" b="0" i="0"/>
              <a:t>Возможные потери близки к размеру собственных средств</a:t>
            </a:r>
            <a:r>
              <a:rPr lang="ru-RU" i="0"/>
              <a:t> </a:t>
            </a:r>
          </a:p>
        </p:txBody>
      </p:sp>
      <p:sp>
        <p:nvSpPr>
          <p:cNvPr id="375817" name="Rectangle 8"/>
          <p:cNvSpPr>
            <a:spLocks noChangeArrowheads="1"/>
          </p:cNvSpPr>
          <p:nvPr/>
        </p:nvSpPr>
        <p:spPr bwMode="auto">
          <a:xfrm>
            <a:off x="179388" y="808038"/>
            <a:ext cx="2160587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b="0" i="0"/>
              <a:t>Возможны </a:t>
            </a:r>
            <a:r>
              <a:rPr lang="ru-RU" b="0" i="0" u="sng"/>
              <a:t>потери</a:t>
            </a:r>
            <a:r>
              <a:rPr lang="ru-RU" b="0" i="0"/>
              <a:t>, величина которых </a:t>
            </a:r>
            <a:r>
              <a:rPr lang="ru-RU" b="0" i="0" u="sng"/>
              <a:t>превышает</a:t>
            </a:r>
            <a:r>
              <a:rPr lang="ru-RU" b="0" i="0"/>
              <a:t> размеры </a:t>
            </a:r>
            <a:r>
              <a:rPr lang="ru-RU" b="0" i="0" u="sng"/>
              <a:t>расчетной</a:t>
            </a:r>
            <a:r>
              <a:rPr lang="ru-RU" b="0" i="0"/>
              <a:t> прибыли, но не превышает общей величины </a:t>
            </a:r>
            <a:r>
              <a:rPr lang="ru-RU" b="0" i="0" u="sng"/>
              <a:t>валовой</a:t>
            </a:r>
            <a:r>
              <a:rPr lang="ru-RU" b="0" i="0"/>
              <a:t> прибыли.</a:t>
            </a:r>
            <a:r>
              <a:rPr lang="ru-RU" i="0"/>
              <a:t> </a:t>
            </a:r>
          </a:p>
        </p:txBody>
      </p:sp>
      <p:sp>
        <p:nvSpPr>
          <p:cNvPr id="375818" name="AutoShape 9"/>
          <p:cNvSpPr>
            <a:spLocks noChangeArrowheads="1"/>
          </p:cNvSpPr>
          <p:nvPr/>
        </p:nvSpPr>
        <p:spPr bwMode="auto">
          <a:xfrm>
            <a:off x="6300788" y="260350"/>
            <a:ext cx="2519362" cy="576263"/>
          </a:xfrm>
          <a:prstGeom prst="wedgeRectCallout">
            <a:avLst>
              <a:gd name="adj1" fmla="val -72116"/>
              <a:gd name="adj2" fmla="val 33622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1800" b="0"/>
              <a:t>Область повышенного риска</a:t>
            </a:r>
            <a:r>
              <a:rPr lang="ru-RU" sz="1800" b="0" i="0"/>
              <a:t>: 25% &lt; </a:t>
            </a:r>
            <a:r>
              <a:rPr lang="en-US" sz="1800" b="0" i="0"/>
              <a:t>H</a:t>
            </a:r>
            <a:r>
              <a:rPr lang="ru-RU" sz="1800" b="0" i="0"/>
              <a:t> &lt; 50%. </a:t>
            </a:r>
          </a:p>
        </p:txBody>
      </p:sp>
      <p:sp>
        <p:nvSpPr>
          <p:cNvPr id="375819" name="Rectangle 10"/>
          <p:cNvSpPr>
            <a:spLocks noChangeArrowheads="1"/>
          </p:cNvSpPr>
          <p:nvPr/>
        </p:nvSpPr>
        <p:spPr bwMode="auto">
          <a:xfrm>
            <a:off x="7380288" y="981075"/>
            <a:ext cx="12954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b="0" i="0" u="sng"/>
              <a:t>Потери</a:t>
            </a:r>
            <a:r>
              <a:rPr lang="ru-RU" b="0" i="0"/>
              <a:t> не превышают </a:t>
            </a:r>
            <a:r>
              <a:rPr lang="ru-RU" b="0" i="0" u="sng"/>
              <a:t>расчетной</a:t>
            </a:r>
            <a:r>
              <a:rPr lang="ru-RU" b="0" i="0"/>
              <a:t> прибыли.</a:t>
            </a:r>
            <a:r>
              <a:rPr lang="ru-RU" i="0"/>
              <a:t> </a:t>
            </a:r>
          </a:p>
        </p:txBody>
      </p:sp>
      <p:sp>
        <p:nvSpPr>
          <p:cNvPr id="375820" name="AutoShape 11"/>
          <p:cNvSpPr>
            <a:spLocks noChangeArrowheads="1"/>
          </p:cNvSpPr>
          <p:nvPr/>
        </p:nvSpPr>
        <p:spPr bwMode="auto">
          <a:xfrm>
            <a:off x="6300788" y="4724400"/>
            <a:ext cx="2519362" cy="576263"/>
          </a:xfrm>
          <a:prstGeom prst="wedgeRectCallout">
            <a:avLst>
              <a:gd name="adj1" fmla="val -84657"/>
              <a:gd name="adj2" fmla="val -25358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1800" b="0"/>
              <a:t>Область минимального риска</a:t>
            </a:r>
            <a:r>
              <a:rPr lang="ru-RU" sz="1800" b="0" i="0"/>
              <a:t>: Н &lt; 25%. </a:t>
            </a:r>
          </a:p>
        </p:txBody>
      </p:sp>
      <p:sp>
        <p:nvSpPr>
          <p:cNvPr id="375821" name="Rectangle 12"/>
          <p:cNvSpPr>
            <a:spLocks noChangeArrowheads="1"/>
          </p:cNvSpPr>
          <p:nvPr/>
        </p:nvSpPr>
        <p:spPr bwMode="auto">
          <a:xfrm>
            <a:off x="6948488" y="5445125"/>
            <a:ext cx="1681162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b="0" i="0"/>
              <a:t>Уровень потерь не превышает размеров </a:t>
            </a:r>
            <a:r>
              <a:rPr lang="ru-RU" b="0" i="0" u="sng"/>
              <a:t>чистой </a:t>
            </a:r>
            <a:r>
              <a:rPr lang="ru-RU" b="0" i="0"/>
              <a:t>прибыли.</a:t>
            </a:r>
            <a:r>
              <a:rPr lang="ru-RU" i="0"/>
              <a:t> </a:t>
            </a:r>
          </a:p>
        </p:txBody>
      </p:sp>
      <p:sp>
        <p:nvSpPr>
          <p:cNvPr id="375822" name="AutoShape 13"/>
          <p:cNvSpPr>
            <a:spLocks noChangeArrowheads="1"/>
          </p:cNvSpPr>
          <p:nvPr/>
        </p:nvSpPr>
        <p:spPr bwMode="auto">
          <a:xfrm>
            <a:off x="1116013" y="6092825"/>
            <a:ext cx="2519362" cy="504825"/>
          </a:xfrm>
          <a:prstGeom prst="wedgeRectCallout">
            <a:avLst>
              <a:gd name="adj1" fmla="val 95620"/>
              <a:gd name="adj2" fmla="val -59496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1800" b="0"/>
              <a:t>Безрисковая область</a:t>
            </a:r>
            <a:r>
              <a:rPr lang="ru-RU" sz="1800" b="0" i="0"/>
              <a:t>: Н = 0.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3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AA9768D-BC5E-4BC0-8B79-B466E9C2E943}" type="slidenum">
              <a:rPr lang="ru-RU" smtClean="0"/>
              <a:pPr/>
              <a:t>24</a:t>
            </a:fld>
            <a:endParaRPr lang="ru-RU" smtClean="0"/>
          </a:p>
        </p:txBody>
      </p:sp>
      <p:sp>
        <p:nvSpPr>
          <p:cNvPr id="3768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4000" smtClean="0">
                <a:effectLst/>
              </a:rPr>
              <a:t>Критерии оценки качества информации</a:t>
            </a:r>
          </a:p>
        </p:txBody>
      </p:sp>
      <p:sp>
        <p:nvSpPr>
          <p:cNvPr id="421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773238"/>
            <a:ext cx="8229600" cy="4525962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Степень понимания риска. </a:t>
            </a:r>
          </a:p>
          <a:p>
            <a:pPr eaLnBrk="1" hangingPunct="1">
              <a:defRPr/>
            </a:pPr>
            <a:r>
              <a:rPr lang="ru-RU"/>
              <a:t>Доступность и полнота информации о риске. </a:t>
            </a:r>
          </a:p>
          <a:p>
            <a:pPr eaLnBrk="1" hangingPunct="1">
              <a:defRPr/>
            </a:pPr>
            <a:r>
              <a:rPr lang="ru-RU"/>
              <a:t>Надежность, целостность и достоверность источников данных. </a:t>
            </a:r>
          </a:p>
          <a:p>
            <a:pPr eaLnBrk="1" hangingPunct="1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7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9C59332-06F3-4DD2-B772-D2D943A47AAA}" type="slidenum">
              <a:rPr lang="ru-RU" smtClean="0"/>
              <a:pPr/>
              <a:t>25</a:t>
            </a:fld>
            <a:endParaRPr lang="ru-RU" smtClean="0"/>
          </a:p>
        </p:txBody>
      </p:sp>
      <p:sp>
        <p:nvSpPr>
          <p:cNvPr id="3778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pPr eaLnBrk="1" hangingPunct="1"/>
            <a:r>
              <a:rPr lang="ru-RU" sz="4000" smtClean="0">
                <a:effectLst/>
              </a:rPr>
              <a:t>Экспертный анализ рисков</a:t>
            </a:r>
          </a:p>
        </p:txBody>
      </p:sp>
      <p:sp>
        <p:nvSpPr>
          <p:cNvPr id="377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362950" cy="54006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b="1">
                <a:solidFill>
                  <a:schemeClr val="folHlink"/>
                </a:solidFill>
                <a:effectLst/>
              </a:rPr>
              <a:t>Достоинства</a:t>
            </a:r>
            <a:r>
              <a:rPr lang="ru-RU"/>
              <a:t>:</a:t>
            </a:r>
          </a:p>
          <a:p>
            <a:pPr eaLnBrk="1" hangingPunct="1">
              <a:defRPr/>
            </a:pPr>
            <a:r>
              <a:rPr lang="ru-RU" sz="2800"/>
              <a:t>отсутствие необходимости в точных исходных данных и дорогостоящих программных средствах;</a:t>
            </a:r>
          </a:p>
          <a:p>
            <a:pPr eaLnBrk="1" hangingPunct="1">
              <a:defRPr/>
            </a:pPr>
            <a:r>
              <a:rPr lang="ru-RU" sz="2800"/>
              <a:t>возможность проводить оценку до расчета эффективности проекта;</a:t>
            </a:r>
          </a:p>
          <a:p>
            <a:pPr eaLnBrk="1" hangingPunct="1">
              <a:defRPr/>
            </a:pPr>
            <a:r>
              <a:rPr lang="ru-RU" sz="2800"/>
              <a:t>простота расчетов.</a:t>
            </a:r>
            <a:endParaRPr lang="ru-RU" sz="2800" b="1"/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b="1">
                <a:solidFill>
                  <a:schemeClr val="accent2"/>
                </a:solidFill>
              </a:rPr>
              <a:t>Недостатки</a:t>
            </a:r>
            <a:r>
              <a:rPr lang="ru-RU" b="1"/>
              <a:t>:</a:t>
            </a:r>
            <a:endParaRPr lang="ru-RU"/>
          </a:p>
          <a:p>
            <a:pPr eaLnBrk="1" hangingPunct="1">
              <a:defRPr/>
            </a:pPr>
            <a:r>
              <a:rPr lang="ru-RU" sz="2800"/>
              <a:t>трудность в привлечении независимых экспертов;</a:t>
            </a:r>
          </a:p>
          <a:p>
            <a:pPr eaLnBrk="1" hangingPunct="1">
              <a:defRPr/>
            </a:pPr>
            <a:r>
              <a:rPr lang="ru-RU" sz="2800"/>
              <a:t>субъективность оценок.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29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1D70B9E-2D07-43C3-B2BE-C6E35D56F14F}" type="slidenum">
              <a:rPr lang="ru-RU" smtClean="0"/>
              <a:pPr/>
              <a:t>26</a:t>
            </a:fld>
            <a:endParaRPr lang="ru-RU" smtClean="0"/>
          </a:p>
        </p:txBody>
      </p:sp>
      <p:sp>
        <p:nvSpPr>
          <p:cNvPr id="3809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pPr eaLnBrk="1" hangingPunct="1"/>
            <a:r>
              <a:rPr lang="ru-RU" sz="4000" smtClean="0">
                <a:effectLst/>
              </a:rPr>
              <a:t>Требования к экспертам</a:t>
            </a:r>
          </a:p>
        </p:txBody>
      </p:sp>
      <p:sp>
        <p:nvSpPr>
          <p:cNvPr id="446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362950" cy="54006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b="1"/>
              <a:t>Эксперты должны</a:t>
            </a:r>
            <a:r>
              <a:rPr lang="ru-RU"/>
              <a:t>: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иметь доступ ко всей имеющейся информации о проекте;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иметь достаточный уровень креативности мышления;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обладать необходимым уровнем знаний в соответствующей предметной области;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быть свободными от личных предпочтений в отношении проекта;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иметь возможность оценивать любое число идентифицированных рисков.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5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7005EB4-0793-42AE-97B0-D273708B4379}" type="slidenum">
              <a:rPr lang="ru-RU" smtClean="0"/>
              <a:pPr/>
              <a:t>27</a:t>
            </a:fld>
            <a:endParaRPr lang="ru-RU" smtClean="0"/>
          </a:p>
        </p:txBody>
      </p:sp>
      <p:sp>
        <p:nvSpPr>
          <p:cNvPr id="3788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125538"/>
            <a:ext cx="3168650" cy="10795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3200" smtClean="0">
                <a:effectLst/>
              </a:rPr>
              <a:t>Алгоритм экспертного анализа рисков</a:t>
            </a:r>
          </a:p>
        </p:txBody>
      </p:sp>
      <p:graphicFrame>
        <p:nvGraphicFramePr>
          <p:cNvPr id="378884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655763" y="0"/>
          <a:ext cx="7488237" cy="664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885" name="Visio" r:id="rId3" imgW="7591672" imgH="6871592" progId="">
                  <p:embed/>
                </p:oleObj>
              </mc:Choice>
              <mc:Fallback>
                <p:oleObj name="Visio" r:id="rId3" imgW="7591672" imgH="6871592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5763" y="0"/>
                        <a:ext cx="7488237" cy="664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3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A639C4B-9728-4C9E-8839-6E68AB8FA83F}" type="slidenum">
              <a:rPr lang="ru-RU" smtClean="0"/>
              <a:pPr/>
              <a:t>28</a:t>
            </a:fld>
            <a:endParaRPr lang="ru-RU" smtClean="0"/>
          </a:p>
        </p:txBody>
      </p:sp>
      <p:sp>
        <p:nvSpPr>
          <p:cNvPr id="3819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95288" y="115888"/>
            <a:ext cx="8507412" cy="5619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3600" smtClean="0">
                <a:effectLst/>
              </a:rPr>
              <a:t>Результат анализа риска</a:t>
            </a:r>
          </a:p>
        </p:txBody>
      </p:sp>
      <p:graphicFrame>
        <p:nvGraphicFramePr>
          <p:cNvPr id="423098" name="Group 186"/>
          <p:cNvGraphicFramePr>
            <a:graphicFrameLocks noGrp="1"/>
          </p:cNvGraphicFramePr>
          <p:nvPr>
            <p:ph idx="1"/>
          </p:nvPr>
        </p:nvGraphicFramePr>
        <p:xfrm>
          <a:off x="179388" y="692150"/>
          <a:ext cx="8640762" cy="6007100"/>
        </p:xfrm>
        <a:graphic>
          <a:graphicData uri="http://schemas.openxmlformats.org/drawingml/2006/table">
            <a:tbl>
              <a:tblPr/>
              <a:tblGrid>
                <a:gridCol w="2447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928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Номер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R 101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Риск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Дефицит специалистов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Триггер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Использование новой технологии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Источник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Внутренний/ресурсный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Категория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«Известный неизвестный»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Фактор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Субъективный / уровень квалификации персонала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Причина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Недостаток квалифицированных кадров на рынке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Вероятность риска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Высокая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3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Степень влияния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Средняя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Последствия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Низкая производительность, увеличение сроков работ, ухудшение качества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Область риска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Область повышенного риска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Ранг риска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0,42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Исходные данные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Паспорт проекта, ресурсный план, информация об исполнителях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77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1334703-30BE-40CD-9091-7A21A5036772}" type="slidenum">
              <a:rPr lang="ru-RU" smtClean="0"/>
              <a:pPr/>
              <a:t>29</a:t>
            </a:fld>
            <a:endParaRPr lang="ru-RU" smtClean="0"/>
          </a:p>
        </p:txBody>
      </p:sp>
      <p:sp>
        <p:nvSpPr>
          <p:cNvPr id="3809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Стратегии работы с рисками</a:t>
            </a:r>
          </a:p>
        </p:txBody>
      </p:sp>
      <p:sp>
        <p:nvSpPr>
          <p:cNvPr id="380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4721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 b="1" i="1"/>
              <a:t>Избегание риска (перенос)</a:t>
            </a:r>
            <a:r>
              <a:rPr lang="ru-RU" sz="2400"/>
              <a:t> – выбор такого проектного решения из возможных альтернатив, которое исключает возникновение рискового события.</a:t>
            </a:r>
            <a:endParaRPr lang="ru-RU" sz="2400" b="1" i="1"/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i="1"/>
              <a:t>Принятие риска</a:t>
            </a:r>
            <a:r>
              <a:rPr lang="ru-RU" sz="2400"/>
              <a:t> – признание существования риска и отказ от активных мероприятий по противодействию из-за их невозможности или нецелесообразности. </a:t>
            </a:r>
            <a:endParaRPr lang="ru-RU" sz="2400" b="1" i="1"/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i="1"/>
              <a:t>Страхование</a:t>
            </a:r>
            <a:r>
              <a:rPr lang="ru-RU" sz="2400" i="1"/>
              <a:t> </a:t>
            </a:r>
            <a:r>
              <a:rPr lang="ru-RU" sz="2400"/>
              <a:t>– передача определенных рисков страховой компании или передача полномочий членам команды управления проектом.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i="1"/>
              <a:t>Снижение риска</a:t>
            </a:r>
            <a:r>
              <a:rPr lang="ru-RU" sz="2400"/>
              <a:t>:</a:t>
            </a:r>
            <a:endParaRPr lang="ru-RU" sz="2400" i="1"/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000" b="1" i="1"/>
              <a:t>снижение вероятности</a:t>
            </a:r>
            <a:r>
              <a:rPr lang="ru-RU" sz="2000"/>
              <a:t> – мероприятия, направленные на уменьшение вероятности наступления рисковых событий;</a:t>
            </a:r>
            <a:endParaRPr lang="ru-RU" sz="2000" i="1"/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000" b="1" i="1"/>
              <a:t>уменьшение влияния</a:t>
            </a:r>
            <a:r>
              <a:rPr lang="ru-RU" sz="2000"/>
              <a:t> – мероприятия, уменьшающие неприятные последствия от наступления рискового события.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1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AA2A9E0-1CC7-41D4-B0B2-DB78FC3263C5}" type="slidenum">
              <a:rPr lang="ru-RU" smtClean="0"/>
              <a:pPr/>
              <a:t>30</a:t>
            </a:fld>
            <a:endParaRPr lang="ru-RU" smtClean="0"/>
          </a:p>
        </p:txBody>
      </p:sp>
      <p:sp>
        <p:nvSpPr>
          <p:cNvPr id="3819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Методы снижения рисков</a:t>
            </a:r>
          </a:p>
        </p:txBody>
      </p:sp>
      <p:sp>
        <p:nvSpPr>
          <p:cNvPr id="381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54006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 b="1" i="1"/>
              <a:t>Лимитирование </a:t>
            </a:r>
            <a:r>
              <a:rPr lang="ru-RU" sz="2800"/>
              <a:t>– сознательное ограничение возможных потерь в соответствии с заранее установленным лимитом.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i="1"/>
              <a:t>Эккаунтинг</a:t>
            </a:r>
            <a:r>
              <a:rPr lang="ru-RU" sz="2800"/>
              <a:t> – сбор дополнительной информации для снятия неопределенности.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i="1"/>
              <a:t>Диверсификация</a:t>
            </a:r>
            <a:r>
              <a:rPr lang="ru-RU" sz="2800"/>
              <a:t> – распределение риска по нескольким альтернативным вариантам.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i="1"/>
              <a:t>Хеджирование</a:t>
            </a:r>
            <a:r>
              <a:rPr lang="ru-RU" sz="2800"/>
              <a:t> – снижение рисков за счет формирования новых встречных требований.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i="1"/>
              <a:t>Резервирование</a:t>
            </a:r>
            <a:r>
              <a:rPr lang="ru-RU" sz="2800"/>
              <a:t> – создание резервов по различным видам ресурсов.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i="1"/>
              <a:t>Отслеживание триггеров</a:t>
            </a:r>
            <a:r>
              <a:rPr lang="ru-RU" sz="2800"/>
              <a:t> (признаков наступления рисковых событий).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5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EAC15D4-98C2-446D-9B88-1B51E3A1714E}" type="slidenum">
              <a:rPr lang="ru-RU" smtClean="0"/>
              <a:pPr/>
              <a:t>31</a:t>
            </a:fld>
            <a:endParaRPr lang="ru-RU" smtClean="0"/>
          </a:p>
        </p:txBody>
      </p:sp>
      <p:sp>
        <p:nvSpPr>
          <p:cNvPr id="3829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507413" cy="8509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3600"/>
              <a:t>Алгоритм определения эффективности методов снижения риска</a:t>
            </a:r>
          </a:p>
        </p:txBody>
      </p:sp>
      <p:sp>
        <p:nvSpPr>
          <p:cNvPr id="382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4463"/>
            <a:ext cx="8229600" cy="5183187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Рассматривается риск, имеющий наибольшую важность для проекта.</a:t>
            </a:r>
          </a:p>
          <a:p>
            <a:pPr marL="533400" indent="-5334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Определяется перерасход средств с учетом вероятности наступления неблагоприятного события.</a:t>
            </a:r>
          </a:p>
          <a:p>
            <a:pPr marL="533400" indent="-5334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Определяется перечень возможных мероприятий, направленных на уменьшение вероятности и опасности рискового события.</a:t>
            </a:r>
          </a:p>
          <a:p>
            <a:pPr marL="533400" indent="-5334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Определяются дополнительные затраты на реализацию предложенных мероприятий.</a:t>
            </a:r>
          </a:p>
          <a:p>
            <a:pPr marL="533400" indent="-5334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Сравниваются требуемые затраты на реализацию предложенных мероприятий с возможным перерасходом средств вследствие наступления рискового события.</a:t>
            </a:r>
          </a:p>
          <a:p>
            <a:pPr marL="533400" indent="-5334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Принимается решение об осуществлении или об отказе от противорисковых мероприятий.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188" y="1412875"/>
            <a:ext cx="7991475" cy="4321175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dirty="0" smtClean="0"/>
              <a:t>Лекция 6</a:t>
            </a:r>
            <a:br>
              <a:rPr lang="ru-RU" sz="5400" dirty="0" smtClean="0"/>
            </a:br>
            <a:r>
              <a:rPr lang="ru-RU" sz="5400" dirty="0" smtClean="0"/>
              <a:t>Управление </a:t>
            </a:r>
            <a:r>
              <a:rPr lang="ru-RU" sz="5400" dirty="0" smtClean="0"/>
              <a:t>изменениями в проекте. Управление качеством проекта.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3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E82C938-4410-4D35-86EF-C85792261A97}" type="slidenum">
              <a:rPr lang="ru-RU" smtClean="0"/>
              <a:pPr/>
              <a:t>33</a:t>
            </a:fld>
            <a:endParaRPr lang="ru-RU" smtClean="0"/>
          </a:p>
        </p:txBody>
      </p:sp>
      <p:sp>
        <p:nvSpPr>
          <p:cNvPr id="3870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/>
            <a:r>
              <a:rPr lang="ru-RU" smtClean="0">
                <a:effectLst/>
              </a:rPr>
              <a:t>Управление изменениями</a:t>
            </a:r>
          </a:p>
        </p:txBody>
      </p:sp>
      <p:sp>
        <p:nvSpPr>
          <p:cNvPr id="391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4929188"/>
          </a:xfrm>
        </p:spPr>
        <p:txBody>
          <a:bodyPr/>
          <a:lstStyle/>
          <a:p>
            <a:pPr eaLnBrk="1" hangingPunct="1">
              <a:defRPr/>
            </a:pPr>
            <a:r>
              <a:rPr lang="ru-RU" b="1" i="1" smtClean="0"/>
              <a:t>Изменения в проекте</a:t>
            </a:r>
            <a:r>
              <a:rPr lang="ru-RU" smtClean="0"/>
              <a:t> – это модификация ранее согласованных продуктов и услуг, сроков исполнения и стоимости работ, управленческих и технологических процессов.</a:t>
            </a:r>
          </a:p>
          <a:p>
            <a:pPr eaLnBrk="1" hangingPunct="1">
              <a:defRPr/>
            </a:pPr>
            <a:r>
              <a:rPr lang="ru-RU" smtClean="0"/>
              <a:t>Изменения в проект могут вноситься в связи с появлением новых возможностей, ограничений, которые ранее не учитывались или отсутствовали.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7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232190F-1029-41BA-9C2A-A784C86A5408}" type="slidenum">
              <a:rPr lang="ru-RU" smtClean="0"/>
              <a:pPr/>
              <a:t>34</a:t>
            </a:fld>
            <a:endParaRPr lang="ru-RU" smtClean="0"/>
          </a:p>
        </p:txBody>
      </p:sp>
      <p:sp>
        <p:nvSpPr>
          <p:cNvPr id="4331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417512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Инициаторы изменений</a:t>
            </a:r>
          </a:p>
        </p:txBody>
      </p:sp>
      <p:graphicFrame>
        <p:nvGraphicFramePr>
          <p:cNvPr id="433186" name="Group 34"/>
          <p:cNvGraphicFramePr>
            <a:graphicFrameLocks noGrp="1"/>
          </p:cNvGraphicFramePr>
          <p:nvPr>
            <p:ph idx="1"/>
          </p:nvPr>
        </p:nvGraphicFramePr>
        <p:xfrm>
          <a:off x="457200" y="1196975"/>
          <a:ext cx="8229600" cy="5419725"/>
        </p:xfrm>
        <a:graphic>
          <a:graphicData uri="http://schemas.openxmlformats.org/drawingml/2006/table">
            <a:tbl>
              <a:tblPr/>
              <a:tblGrid>
                <a:gridCol w="2746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3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Инициатор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Причина внесения изменений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7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Заказчик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Улучшение технико-экономических результатов проекта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9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Проектировщик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Появление возможностей использовать новые материалы, технологии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4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Инвестор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Изменение финансовых возможностей, появление вариантов, дающих возможность сэкономить финансовые средства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7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Исполнитель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Появление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новы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х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услови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й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и возможност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ей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реализации проекта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1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C32B955-FEDA-45CC-9BD9-8053F67099A5}" type="slidenum">
              <a:rPr lang="ru-RU" smtClean="0"/>
              <a:pPr/>
              <a:t>35</a:t>
            </a:fld>
            <a:endParaRPr lang="ru-RU" smtClean="0"/>
          </a:p>
        </p:txBody>
      </p:sp>
      <p:sp>
        <p:nvSpPr>
          <p:cNvPr id="4352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Виды изменений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492918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mtClean="0"/>
              <a:t>С точки зрения тяжести последствий изменения могут быть следующих видов:</a:t>
            </a:r>
          </a:p>
          <a:p>
            <a:pPr lvl="1" eaLnBrk="1" hangingPunct="1">
              <a:defRPr/>
            </a:pPr>
            <a:r>
              <a:rPr lang="ru-RU" b="1" i="1" smtClean="0"/>
              <a:t>плановые потери</a:t>
            </a:r>
            <a:r>
              <a:rPr lang="ru-RU" smtClean="0"/>
              <a:t> (учтены в плане);</a:t>
            </a:r>
          </a:p>
          <a:p>
            <a:pPr lvl="1" eaLnBrk="1" hangingPunct="1">
              <a:defRPr/>
            </a:pPr>
            <a:r>
              <a:rPr lang="ru-RU" b="1" i="1" smtClean="0"/>
              <a:t>допустимые потери</a:t>
            </a:r>
            <a:r>
              <a:rPr lang="ru-RU" smtClean="0"/>
              <a:t> (незначительные незапланированные затраты);</a:t>
            </a:r>
          </a:p>
          <a:p>
            <a:pPr lvl="1" eaLnBrk="1" hangingPunct="1">
              <a:defRPr/>
            </a:pPr>
            <a:r>
              <a:rPr lang="ru-RU" b="1" i="1" smtClean="0"/>
              <a:t>нежелательные потери</a:t>
            </a:r>
            <a:r>
              <a:rPr lang="ru-RU" smtClean="0"/>
              <a:t> (значительные незапланированные затраты);</a:t>
            </a:r>
          </a:p>
          <a:p>
            <a:pPr lvl="1" eaLnBrk="1" hangingPunct="1">
              <a:defRPr/>
            </a:pPr>
            <a:r>
              <a:rPr lang="ru-RU" b="1" i="1" smtClean="0"/>
              <a:t>недопустимые потери</a:t>
            </a:r>
            <a:r>
              <a:rPr lang="ru-RU" smtClean="0"/>
              <a:t> (незапланированные затраты, неприемлемые для участников проекта).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5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18A0541-27D1-4AB8-8044-D90B6F549AC7}" type="slidenum">
              <a:rPr lang="ru-RU" smtClean="0"/>
              <a:pPr/>
              <a:t>36</a:t>
            </a:fld>
            <a:endParaRPr lang="ru-RU" smtClean="0"/>
          </a:p>
        </p:txBody>
      </p:sp>
      <p:sp>
        <p:nvSpPr>
          <p:cNvPr id="390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388" y="476250"/>
            <a:ext cx="8785225" cy="647700"/>
          </a:xfrm>
        </p:spPr>
        <p:txBody>
          <a:bodyPr/>
          <a:lstStyle/>
          <a:p>
            <a:pPr eaLnBrk="1" hangingPunct="1"/>
            <a:r>
              <a:rPr lang="ru-RU" sz="4000" smtClean="0">
                <a:effectLst/>
              </a:rPr>
              <a:t>Стратегии управления изменениями</a:t>
            </a:r>
          </a:p>
        </p:txBody>
      </p:sp>
      <p:sp>
        <p:nvSpPr>
          <p:cNvPr id="392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341438"/>
            <a:ext cx="8229600" cy="50736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b="1" smtClean="0">
                <a:solidFill>
                  <a:schemeClr val="accent2"/>
                </a:solidFill>
              </a:rPr>
              <a:t>«Упрямый заказчик»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400" smtClean="0"/>
              <a:t>Фиксируется качество продукта.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400" smtClean="0"/>
              <a:t>Манипулирование стоимостью и сроками выполнения работ.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b="1" smtClean="0">
                <a:solidFill>
                  <a:schemeClr val="accent2"/>
                </a:solidFill>
              </a:rPr>
              <a:t>«Жесткие сроки»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400" smtClean="0"/>
              <a:t>Фиксируются сроки выполнения работ.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400" smtClean="0"/>
              <a:t>Манипулирование стоимостью работ и  качеством продукта.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b="1" smtClean="0">
                <a:solidFill>
                  <a:schemeClr val="accent2"/>
                </a:solidFill>
              </a:rPr>
              <a:t>«Ограниченный бюджет»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400" smtClean="0"/>
              <a:t>Фиксируется стоимость выполнения работ.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400" smtClean="0"/>
              <a:t>Манипулирование сроками выполнения работ и  качеством продукта.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69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90F85F3-2AE0-4F43-94CA-11C8DDE47745}" type="slidenum">
              <a:rPr lang="ru-RU" smtClean="0"/>
              <a:pPr/>
              <a:t>37</a:t>
            </a:fld>
            <a:endParaRPr lang="ru-RU" smtClean="0"/>
          </a:p>
        </p:txBody>
      </p:sp>
      <p:sp>
        <p:nvSpPr>
          <p:cNvPr id="3624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3460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Понятие качества</a:t>
            </a:r>
          </a:p>
        </p:txBody>
      </p:sp>
      <p:sp>
        <p:nvSpPr>
          <p:cNvPr id="362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908050"/>
            <a:ext cx="8642350" cy="5761038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 b="1" i="1" smtClean="0"/>
              <a:t>Качество</a:t>
            </a:r>
            <a:r>
              <a:rPr lang="ru-RU" sz="2800" smtClean="0"/>
              <a:t> – это целостная совокупность характеристик объекта, относящихся к его способности удовлетворять установленные или предполагаемые потребности.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i="1" smtClean="0"/>
              <a:t>Потребности</a:t>
            </a:r>
            <a:r>
              <a:rPr lang="ru-RU" sz="2800" smtClean="0"/>
              <a:t> могут включать: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ru-RU" sz="2400" smtClean="0"/>
              <a:t>эксплуатационные характеристики,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ru-RU" sz="2400" smtClean="0"/>
              <a:t>функциональную пригодность,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ru-RU" sz="2400" smtClean="0"/>
              <a:t>надежность,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ru-RU" sz="2400" smtClean="0"/>
              <a:t>безопасность,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ru-RU" sz="2400" smtClean="0"/>
              <a:t>экономические,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ru-RU" sz="2400" smtClean="0"/>
              <a:t>эстетические и культурные требования.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i="1" smtClean="0"/>
              <a:t>Менеджмент качества </a:t>
            </a:r>
            <a:r>
              <a:rPr lang="ru-RU" sz="2800" smtClean="0"/>
              <a:t>– это система методов, средств и видов деятельности, направленных на выполнение требований и ожиданий клиентов проекта к качеству самого проекта и его продукции.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3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33CAB72-2271-49AE-93DC-A2D8C22693C8}" type="slidenum">
              <a:rPr lang="ru-RU" smtClean="0"/>
              <a:pPr/>
              <a:t>38</a:t>
            </a:fld>
            <a:endParaRPr lang="ru-RU" smtClean="0"/>
          </a:p>
        </p:txBody>
      </p:sp>
      <p:sp>
        <p:nvSpPr>
          <p:cNvPr id="3635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4000" smtClean="0"/>
              <a:t>Концепция менеджмента качества</a:t>
            </a:r>
          </a:p>
        </p:txBody>
      </p:sp>
      <p:sp>
        <p:nvSpPr>
          <p:cNvPr id="363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08050"/>
            <a:ext cx="8435975" cy="5761038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Качество – неотъемлемый элемент проекта в целом, а не самостоятельная функция управления.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Качество – это требования потребителя, а не возможности изготовителя.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Ответственность за качество должна быть адресной.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Для реального повышения качества нужны новые технологии.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Повысить качество можно только коллективными усилиями команды проекта.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Контролировать процесс всегда эффективнее, чем результат.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Политика в области качества должна быть частью общей политики предприятия.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7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B44B6DB-5704-4062-83E6-56AFD9F3FC39}" type="slidenum">
              <a:rPr lang="ru-RU" smtClean="0"/>
              <a:pPr/>
              <a:t>39</a:t>
            </a:fld>
            <a:endParaRPr lang="ru-RU" smtClean="0"/>
          </a:p>
        </p:txBody>
      </p:sp>
      <p:sp>
        <p:nvSpPr>
          <p:cNvPr id="3553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3600" smtClean="0"/>
              <a:t>Основные процессы обеспечения качества</a:t>
            </a:r>
          </a:p>
        </p:txBody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196975"/>
            <a:ext cx="8362950" cy="54006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 b="1" i="1" smtClean="0"/>
              <a:t>Планирование качества проекта</a:t>
            </a:r>
            <a:r>
              <a:rPr lang="ru-RU" sz="2800" smtClean="0"/>
              <a:t> – определение конкретного перечня стандартов качества, которым необходимо следовать при проведении работ по проекту, и мероприятий, необходимых для обеспечения требований этих стандартов.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i="1" smtClean="0"/>
              <a:t>Обеспечение качества</a:t>
            </a:r>
            <a:r>
              <a:rPr lang="ru-RU" sz="2800" smtClean="0"/>
              <a:t> – реализация в процессе выполнения проекта запланированных мероприятий по обеспечению качества проекта.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i="1" smtClean="0"/>
              <a:t>Контроль качества выполнения проекта</a:t>
            </a:r>
            <a:r>
              <a:rPr lang="ru-RU" sz="2800" smtClean="0"/>
              <a:t> – спланированный и систематизированный контроль реализации проекта и выполнения запланированных мероприятий по обеспечению качества, осуществляемый в различных формах (аудит, мониторинг, экспертиза).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1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9D2C030-A6E2-4FA8-8839-CFF6A8EED70E}" type="slidenum">
              <a:rPr lang="ru-RU" smtClean="0"/>
              <a:pPr/>
              <a:t>40</a:t>
            </a:fld>
            <a:endParaRPr lang="ru-RU" smtClean="0"/>
          </a:p>
        </p:txBody>
      </p:sp>
      <p:sp>
        <p:nvSpPr>
          <p:cNvPr id="3563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3600" smtClean="0"/>
              <a:t>Формы контроля </a:t>
            </a:r>
            <a:br>
              <a:rPr lang="ru-RU" sz="3600" smtClean="0"/>
            </a:br>
            <a:r>
              <a:rPr lang="ru-RU" sz="3600" smtClean="0"/>
              <a:t>качества управления проектом</a:t>
            </a:r>
          </a:p>
        </p:txBody>
      </p:sp>
      <p:sp>
        <p:nvSpPr>
          <p:cNvPr id="356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341438"/>
            <a:ext cx="8424862" cy="5100637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 b="1" i="1" smtClean="0"/>
              <a:t>Аудит проекта</a:t>
            </a:r>
            <a:r>
              <a:rPr lang="ru-RU" sz="2800" smtClean="0"/>
              <a:t> – проверка соответствия формализованной организационной деятельности по реализации проекта принятым стандартам управления проектами.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i="1" smtClean="0"/>
              <a:t>Мониторинг проекта</a:t>
            </a:r>
            <a:r>
              <a:rPr lang="ru-RU" sz="2800" smtClean="0"/>
              <a:t> – регулярно выполняемая оценка состояния проекта, учитывающая различные виды деятельности в рамках проекта.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i="1" smtClean="0"/>
              <a:t>Экспертиза проекта</a:t>
            </a:r>
            <a:r>
              <a:rPr lang="ru-RU" sz="2800" smtClean="0"/>
              <a:t> – детальный анализ определенных областей деятельности в рамках проекта и составление общей картины хода и состояния проекта в целях повышения качества выполнения как данного проекта, так и проектов предприятия в целом.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5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9B613EC-D118-4AB5-99D3-DF9FCB942755}" type="slidenum">
              <a:rPr lang="ru-RU" smtClean="0"/>
              <a:pPr/>
              <a:t>41</a:t>
            </a:fld>
            <a:endParaRPr lang="ru-RU" smtClean="0"/>
          </a:p>
        </p:txBody>
      </p:sp>
      <p:sp>
        <p:nvSpPr>
          <p:cNvPr id="3819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smtClean="0"/>
              <a:t>Требования мониторинга</a:t>
            </a:r>
          </a:p>
        </p:txBody>
      </p:sp>
      <p:sp>
        <p:nvSpPr>
          <p:cNvPr id="381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362950" cy="55435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 smtClean="0"/>
              <a:t>Интегральные показатели оценки состояния проекта должны удовлетворять потребностям руководства компании в информации, необходимой для принятия решений по проекту, как с точки зрения полноты, так и оперативности ее предоставления.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smtClean="0"/>
              <a:t>Для полной реализации этих требований должна быть создана автоматизированная система управления проектами, которая должна обеспечить: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000" smtClean="0"/>
              <a:t>хранение всей необходимой информации по проекту;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000" smtClean="0"/>
              <a:t>сбор необходимой информации непосредственно по мере ее появления в ходе проекта;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000" smtClean="0"/>
              <a:t>представление этой информации как в интегральной, так и в детальной форме в соответствии с запросами пользователей.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89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DFE47D4-9AF6-45BE-86EE-FA59DCEA8C89}" type="slidenum">
              <a:rPr lang="ru-RU" smtClean="0"/>
              <a:pPr/>
              <a:t>42</a:t>
            </a:fld>
            <a:endParaRPr lang="ru-RU" smtClean="0"/>
          </a:p>
        </p:txBody>
      </p:sp>
      <p:sp>
        <p:nvSpPr>
          <p:cNvPr id="3850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260350"/>
            <a:ext cx="8229600" cy="50482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Экспертиза проекта</a:t>
            </a:r>
          </a:p>
        </p:txBody>
      </p:sp>
      <p:sp>
        <p:nvSpPr>
          <p:cNvPr id="385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981075"/>
            <a:ext cx="8642350" cy="5616575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smtClean="0"/>
              <a:t>Решение о проведении экспертизы принимается:</a:t>
            </a:r>
          </a:p>
          <a:p>
            <a:pPr lvl="1" eaLnBrk="1" hangingPunct="1">
              <a:defRPr/>
            </a:pPr>
            <a:r>
              <a:rPr lang="ru-RU" sz="2400" smtClean="0"/>
              <a:t>на основании плана проверок; </a:t>
            </a:r>
          </a:p>
          <a:p>
            <a:pPr lvl="1" eaLnBrk="1" hangingPunct="1">
              <a:defRPr/>
            </a:pPr>
            <a:r>
              <a:rPr lang="ru-RU" sz="2400" smtClean="0"/>
              <a:t>на основании результатов мониторинга проекта;</a:t>
            </a:r>
          </a:p>
          <a:p>
            <a:pPr lvl="1" eaLnBrk="1" hangingPunct="1">
              <a:defRPr/>
            </a:pPr>
            <a:r>
              <a:rPr lang="ru-RU" sz="2400" smtClean="0"/>
              <a:t>по требованию внешнего окружения проекта.</a:t>
            </a:r>
          </a:p>
          <a:p>
            <a:pPr eaLnBrk="1" hangingPunct="1">
              <a:defRPr/>
            </a:pPr>
            <a:r>
              <a:rPr lang="ru-RU" sz="2800" smtClean="0"/>
              <a:t>Информация для проведения экспертизы:</a:t>
            </a:r>
          </a:p>
          <a:p>
            <a:pPr lvl="1" eaLnBrk="1" hangingPunct="1">
              <a:defRPr/>
            </a:pPr>
            <a:r>
              <a:rPr lang="ru-RU" sz="2400" smtClean="0"/>
              <a:t>Формализованные данные, полученные в результате процедур аудита и мониторинга проекта;</a:t>
            </a:r>
          </a:p>
          <a:p>
            <a:pPr lvl="1" eaLnBrk="1" hangingPunct="1">
              <a:defRPr/>
            </a:pPr>
            <a:r>
              <a:rPr lang="ru-RU" sz="2400" smtClean="0"/>
              <a:t>Сведения, получаемые путем консультаций и собеседований и относящиеся к неформализованным областям управления проектом (компетентность персонала, межличностные отношения).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188" y="1412875"/>
            <a:ext cx="7991475" cy="3384550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dirty="0" smtClean="0"/>
              <a:t>Лекция 7 </a:t>
            </a:r>
            <a:br>
              <a:rPr lang="ru-RU" sz="5400" dirty="0" smtClean="0"/>
            </a:br>
            <a:r>
              <a:rPr lang="ru-RU" sz="5400" dirty="0" smtClean="0"/>
              <a:t>Управление </a:t>
            </a:r>
            <a:r>
              <a:rPr lang="ru-RU" sz="5400" dirty="0"/>
              <a:t>коммуникациями проекта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7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1DF73F7-91A0-4427-8CBB-4AD6F8937B30}" type="slidenum">
              <a:rPr lang="ru-RU" smtClean="0"/>
              <a:pPr/>
              <a:t>44</a:t>
            </a:fld>
            <a:endParaRPr lang="ru-RU" smtClean="0"/>
          </a:p>
        </p:txBody>
      </p:sp>
      <p:sp>
        <p:nvSpPr>
          <p:cNvPr id="4280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/>
              <a:t>Управление коммуникациями</a:t>
            </a:r>
          </a:p>
        </p:txBody>
      </p:sp>
      <p:sp>
        <p:nvSpPr>
          <p:cNvPr id="428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981075"/>
            <a:ext cx="8642350" cy="5761038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b="1" i="1"/>
              <a:t>Управление коммуникациями проекта</a:t>
            </a:r>
            <a:r>
              <a:rPr lang="ru-RU"/>
              <a:t> – управленческая функция, направленная на обеспечение своевременного сбора, генерации, распределения и сохранения необходимой проектной информации.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Основные потребители информации: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/>
              <a:t>менеджер проекта;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/>
              <a:t>заказчик;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/>
              <a:t>спонсор (куратор) проекта;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/>
              <a:t>руководители функциональных подразделений;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/>
              <a:t>исполнители работ;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/>
              <a:t>поставщики.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1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F4F34B2-1176-4668-84DE-F3BBB8A38C1B}" type="slidenum">
              <a:rPr lang="ru-RU" smtClean="0"/>
              <a:pPr/>
              <a:t>45</a:t>
            </a:fld>
            <a:endParaRPr lang="ru-RU" smtClean="0"/>
          </a:p>
        </p:txBody>
      </p:sp>
      <p:sp>
        <p:nvSpPr>
          <p:cNvPr id="4300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/>
              <a:t>Процессы управления коммуникациями</a:t>
            </a:r>
          </a:p>
        </p:txBody>
      </p:sp>
      <p:sp>
        <p:nvSpPr>
          <p:cNvPr id="430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844675"/>
            <a:ext cx="8229600" cy="4752975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i="1"/>
              <a:t>Планирование системы коммуникаций</a:t>
            </a:r>
            <a:r>
              <a:rPr lang="ru-RU" sz="2400"/>
              <a:t> – определение информационных потребностей участников проекта (состав информации, сроки и способы доставки)</a:t>
            </a:r>
          </a:p>
          <a:p>
            <a:pPr eaLnBrk="1" hangingPunct="1">
              <a:defRPr/>
            </a:pPr>
            <a:r>
              <a:rPr lang="ru-RU" sz="2400" b="1" i="1"/>
              <a:t>Сбор и распределение информации</a:t>
            </a:r>
            <a:r>
              <a:rPr lang="ru-RU" sz="2400"/>
              <a:t> – процессы регулярного сбора, обработки и доставки информации</a:t>
            </a:r>
          </a:p>
          <a:p>
            <a:pPr eaLnBrk="1" hangingPunct="1">
              <a:defRPr/>
            </a:pPr>
            <a:r>
              <a:rPr lang="ru-RU" sz="2400" b="1" i="1"/>
              <a:t>Подготовка отчетности</a:t>
            </a:r>
            <a:r>
              <a:rPr lang="ru-RU" sz="2400"/>
              <a:t> о ходе выполнения проекта – обработка фактических результатов состояния работ проекта, соотношение с плановыми и анализ тенденций, прогнозирование</a:t>
            </a:r>
          </a:p>
          <a:p>
            <a:pPr eaLnBrk="1" hangingPunct="1">
              <a:defRPr/>
            </a:pPr>
            <a:r>
              <a:rPr lang="ru-RU" sz="2400" b="1" i="1"/>
              <a:t>Документирование хода работ</a:t>
            </a:r>
            <a:r>
              <a:rPr lang="ru-RU" sz="2400"/>
              <a:t> – сбор, обработка и организация хранения документации по проекту.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5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7C39E38-5215-4654-96CC-2CB9BD804DAA}" type="slidenum">
              <a:rPr lang="ru-RU" smtClean="0"/>
              <a:pPr/>
              <a:t>46</a:t>
            </a:fld>
            <a:endParaRPr lang="ru-RU" smtClean="0"/>
          </a:p>
        </p:txBody>
      </p:sp>
      <p:sp>
        <p:nvSpPr>
          <p:cNvPr id="4311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Планирование коммуникации</a:t>
            </a:r>
          </a:p>
        </p:txBody>
      </p:sp>
      <p:sp>
        <p:nvSpPr>
          <p:cNvPr id="431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i="1"/>
              <a:t>План коммуникаций</a:t>
            </a:r>
            <a:r>
              <a:rPr lang="ru-RU" sz="2400"/>
              <a:t> включает: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план сбора информации (источники информации и методы ее получения);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план распределения информации (потребители информации и способы ее доставки);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детальное описание каждого документа (формат, содержание, уровень детальности и используемые определения);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план ввода в действие тех или иных видов коммуникации;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методы обновления и совершенствования плана коммуникаций.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09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EAA9660-079C-4F09-93D1-A9AB764EE3C0}" type="slidenum">
              <a:rPr lang="ru-RU" smtClean="0"/>
              <a:pPr/>
              <a:t>47</a:t>
            </a:fld>
            <a:endParaRPr lang="ru-RU" smtClean="0"/>
          </a:p>
        </p:txBody>
      </p:sp>
      <p:sp>
        <p:nvSpPr>
          <p:cNvPr id="4352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4000"/>
              <a:t>Подготовка отчетности и документирование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268413"/>
            <a:ext cx="8642350" cy="5173662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i="1"/>
              <a:t>Отчетность</a:t>
            </a:r>
            <a:r>
              <a:rPr lang="ru-RU" sz="2800"/>
              <a:t> о ходе выполнения включает:</a:t>
            </a:r>
          </a:p>
          <a:p>
            <a:pPr lvl="1" eaLnBrk="1" hangingPunct="1">
              <a:defRPr/>
            </a:pPr>
            <a:r>
              <a:rPr lang="ru-RU" sz="2400"/>
              <a:t>информацию о текущем состоянии проекта в целом и в разрезе отдельных показателей;</a:t>
            </a:r>
          </a:p>
          <a:p>
            <a:pPr lvl="1" eaLnBrk="1" hangingPunct="1">
              <a:defRPr/>
            </a:pPr>
            <a:r>
              <a:rPr lang="ru-RU" sz="2400"/>
              <a:t>информацию об отклонениях от базовых планов;</a:t>
            </a:r>
          </a:p>
          <a:p>
            <a:pPr lvl="1" eaLnBrk="1" hangingPunct="1">
              <a:defRPr/>
            </a:pPr>
            <a:r>
              <a:rPr lang="ru-RU" sz="2400"/>
              <a:t>прогнозирование будущего состояния проекта.</a:t>
            </a:r>
          </a:p>
          <a:p>
            <a:pPr eaLnBrk="1" hangingPunct="1">
              <a:defRPr/>
            </a:pPr>
            <a:r>
              <a:rPr lang="ru-RU" sz="2800" b="1" i="1"/>
              <a:t>Документирование</a:t>
            </a:r>
            <a:r>
              <a:rPr lang="ru-RU" sz="2800"/>
              <a:t> включает:</a:t>
            </a:r>
          </a:p>
          <a:p>
            <a:pPr lvl="1" eaLnBrk="1" hangingPunct="1">
              <a:defRPr/>
            </a:pPr>
            <a:r>
              <a:rPr lang="ru-RU" sz="2400"/>
              <a:t>сбор и верификацию окончательных данных;</a:t>
            </a:r>
          </a:p>
          <a:p>
            <a:pPr lvl="1" eaLnBrk="1" hangingPunct="1">
              <a:defRPr/>
            </a:pPr>
            <a:r>
              <a:rPr lang="ru-RU" sz="2400"/>
              <a:t>анализ данных и выводы о степени достижения результатов проекта и эффективности выполнения работ;</a:t>
            </a:r>
          </a:p>
          <a:p>
            <a:pPr lvl="1" eaLnBrk="1" hangingPunct="1">
              <a:defRPr/>
            </a:pPr>
            <a:r>
              <a:rPr lang="ru-RU" sz="2400"/>
              <a:t>архивирование результатов с целью дальнейшего использования.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3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949CD7C-2CED-42E5-9548-458226BF6480}" type="slidenum">
              <a:rPr lang="ru-RU" smtClean="0"/>
              <a:pPr/>
              <a:t>48</a:t>
            </a:fld>
            <a:endParaRPr lang="ru-RU" smtClean="0"/>
          </a:p>
        </p:txBody>
      </p:sp>
      <p:sp>
        <p:nvSpPr>
          <p:cNvPr id="4362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/>
              <a:t>Задачи СУП</a:t>
            </a:r>
          </a:p>
        </p:txBody>
      </p:sp>
      <p:sp>
        <p:nvSpPr>
          <p:cNvPr id="436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362950" cy="54006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/>
              <a:t>Системы управления проектами используются для решения следующих основных задач: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разработка расписания исполнения проекта без учета</a:t>
            </a:r>
            <a:r>
              <a:rPr lang="en-US" sz="2400"/>
              <a:t>/</a:t>
            </a:r>
            <a:r>
              <a:rPr lang="ru-RU" sz="2400"/>
              <a:t> с учетом ограниченности ресурсов;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определение критического пути и резервов времени исполнения операций проекта;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определение потребности проекта в финансировании, материалах и оборудовании;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определение распределения во времени загрузки возобновляемых ресурсов;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анализ рисков и планирование расписания с учетом рисков;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учет исполнения проекта;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анализ отклонений хода работ от запланированного и прогнозирование основных параметров проекта.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7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95B7C16-C3E3-4137-8BAE-76471BC05200}" type="slidenum">
              <a:rPr lang="ru-RU" smtClean="0"/>
              <a:pPr/>
              <a:t>49</a:t>
            </a:fld>
            <a:endParaRPr lang="ru-RU" smtClean="0"/>
          </a:p>
        </p:txBody>
      </p:sp>
      <p:sp>
        <p:nvSpPr>
          <p:cNvPr id="4464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Наиболее известные СУП</a:t>
            </a:r>
          </a:p>
        </p:txBody>
      </p:sp>
      <p:sp>
        <p:nvSpPr>
          <p:cNvPr id="446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435975" cy="53276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b="1" i="1"/>
              <a:t>Microsoft Office Project</a:t>
            </a:r>
            <a:r>
              <a:rPr lang="en-US" sz="2400" i="1"/>
              <a:t> </a:t>
            </a:r>
            <a:r>
              <a:rPr lang="ru-RU" sz="2400"/>
              <a:t>(</a:t>
            </a:r>
            <a:r>
              <a:rPr lang="en-US" sz="2400" i="1"/>
              <a:t>Microsoft Corp.</a:t>
            </a:r>
            <a:r>
              <a:rPr lang="ru-RU" sz="2400" i="1"/>
              <a:t>, </a:t>
            </a:r>
            <a:r>
              <a:rPr lang="ru-RU" sz="2400"/>
              <a:t>США) </a:t>
            </a:r>
            <a:r>
              <a:rPr lang="en-US" sz="2400">
                <a:hlinkClick r:id="rId2"/>
              </a:rPr>
              <a:t>www.microsoft.com</a:t>
            </a:r>
            <a:r>
              <a:rPr lang="en-US" sz="2400"/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i="1">
                <a:effectLst/>
              </a:rPr>
              <a:t>Open Plan</a:t>
            </a:r>
            <a:r>
              <a:rPr lang="en-US" sz="2400" b="1"/>
              <a:t> (</a:t>
            </a:r>
            <a:r>
              <a:rPr lang="en-US" sz="2400" i="1"/>
              <a:t>Welcom Software Technology</a:t>
            </a:r>
            <a:r>
              <a:rPr lang="en-US" sz="2400" b="1" i="1"/>
              <a:t>,</a:t>
            </a:r>
            <a:r>
              <a:rPr lang="en-US" sz="2400" b="1"/>
              <a:t> </a:t>
            </a:r>
            <a:r>
              <a:rPr lang="ru-RU" sz="2400"/>
              <a:t>Великобритания, </a:t>
            </a:r>
            <a:r>
              <a:rPr lang="en-US" sz="2400" i="1"/>
              <a:t>Deltek</a:t>
            </a:r>
            <a:r>
              <a:rPr lang="en-US" sz="2400" b="1"/>
              <a:t>, </a:t>
            </a:r>
            <a:r>
              <a:rPr lang="ru-RU" sz="2400"/>
              <a:t>США) </a:t>
            </a:r>
            <a:r>
              <a:rPr lang="en-US" sz="2400">
                <a:hlinkClick r:id="rId3"/>
              </a:rPr>
              <a:t>www.deltek.com</a:t>
            </a:r>
            <a:r>
              <a:rPr lang="ru-RU" sz="2400"/>
              <a:t> </a:t>
            </a:r>
            <a:endParaRPr lang="en-US" sz="240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i="1"/>
              <a:t>Primavera</a:t>
            </a:r>
            <a:r>
              <a:rPr lang="en-US" sz="2400" i="1"/>
              <a:t> (Primavera Systems, Oracle, </a:t>
            </a:r>
            <a:r>
              <a:rPr lang="ru-RU" sz="2400"/>
              <a:t>США)</a:t>
            </a:r>
            <a:r>
              <a:rPr lang="en-US" sz="2400"/>
              <a:t> </a:t>
            </a:r>
            <a:r>
              <a:rPr lang="ru-RU" sz="2400">
                <a:hlinkClick r:id="rId4"/>
              </a:rPr>
              <a:t>www.oracle.com</a:t>
            </a:r>
            <a:endParaRPr lang="en-US" sz="240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i="1"/>
              <a:t>Spider Project</a:t>
            </a:r>
            <a:r>
              <a:rPr lang="en-US" sz="2400" i="1"/>
              <a:t> (</a:t>
            </a:r>
            <a:r>
              <a:rPr lang="ru-RU" sz="2400" i="1"/>
              <a:t>Спайдер Проджект</a:t>
            </a:r>
            <a:r>
              <a:rPr lang="en-US" sz="2400" i="1"/>
              <a:t>,</a:t>
            </a:r>
            <a:r>
              <a:rPr lang="en-US" sz="2400"/>
              <a:t> </a:t>
            </a:r>
            <a:r>
              <a:rPr lang="ru-RU" sz="2400"/>
              <a:t>Россия</a:t>
            </a:r>
            <a:r>
              <a:rPr lang="en-US" sz="2400"/>
              <a:t>)</a:t>
            </a:r>
            <a:r>
              <a:rPr lang="ru-RU" sz="2400"/>
              <a:t> </a:t>
            </a:r>
            <a:r>
              <a:rPr lang="en-US" sz="2400">
                <a:hlinkClick r:id="rId5"/>
              </a:rPr>
              <a:t>www.spiderproject.ru</a:t>
            </a:r>
            <a:r>
              <a:rPr lang="ru-RU" sz="2400"/>
              <a:t> </a:t>
            </a:r>
            <a:endParaRPr lang="en-US" sz="240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i="1"/>
              <a:t>Project Expert</a:t>
            </a:r>
            <a:r>
              <a:rPr lang="ru-RU" sz="2400" b="1"/>
              <a:t> (</a:t>
            </a:r>
            <a:r>
              <a:rPr lang="ru-RU" sz="2400" i="1"/>
              <a:t>Эксперт Системс</a:t>
            </a:r>
            <a:r>
              <a:rPr lang="ru-RU" sz="2400"/>
              <a:t>, Россия</a:t>
            </a:r>
            <a:r>
              <a:rPr lang="en-US" sz="2400"/>
              <a:t>) </a:t>
            </a:r>
            <a:r>
              <a:rPr lang="ru-RU" sz="2400">
                <a:hlinkClick r:id="rId6"/>
              </a:rPr>
              <a:t>www.expert-systems.com</a:t>
            </a:r>
            <a:endParaRPr lang="ru-RU" sz="2400"/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i="1"/>
              <a:t>1С-Рарус: Управление проектами</a:t>
            </a:r>
            <a:r>
              <a:rPr lang="ru-RU" sz="2400" b="1"/>
              <a:t> </a:t>
            </a:r>
            <a:r>
              <a:rPr lang="ru-RU" sz="2400"/>
              <a:t>(</a:t>
            </a:r>
            <a:r>
              <a:rPr lang="ru-RU" sz="2400" i="1"/>
              <a:t>1С-Рарус</a:t>
            </a:r>
            <a:r>
              <a:rPr lang="ru-RU" sz="2400"/>
              <a:t>,  Россия</a:t>
            </a:r>
            <a:r>
              <a:rPr lang="en-US" sz="2400"/>
              <a:t>) </a:t>
            </a:r>
            <a:r>
              <a:rPr lang="en-US" sz="2400">
                <a:hlinkClick r:id="rId7"/>
              </a:rPr>
              <a:t>www.rarus.ru</a:t>
            </a:r>
            <a:endParaRPr lang="ru-RU" sz="2400"/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i="1"/>
              <a:t>Проектный Офис и Управление сервисами</a:t>
            </a:r>
            <a:r>
              <a:rPr lang="ru-RU" sz="2400" b="1"/>
              <a:t> </a:t>
            </a:r>
            <a:r>
              <a:rPr lang="en-US" sz="2400" b="1"/>
              <a:t>(</a:t>
            </a:r>
            <a:r>
              <a:rPr lang="ru-RU" sz="2400" i="1"/>
              <a:t>Алеф Консалтинг </a:t>
            </a:r>
            <a:r>
              <a:rPr lang="en-US" sz="2400" i="1"/>
              <a:t>&amp;</a:t>
            </a:r>
            <a:r>
              <a:rPr lang="ru-RU" sz="2400" i="1"/>
              <a:t> Софт</a:t>
            </a:r>
            <a:r>
              <a:rPr lang="en-US" sz="2400"/>
              <a:t>,</a:t>
            </a:r>
            <a:r>
              <a:rPr lang="ru-RU" sz="2400"/>
              <a:t> Россия)</a:t>
            </a:r>
            <a:r>
              <a:rPr lang="en-US" sz="2400"/>
              <a:t>, </a:t>
            </a:r>
            <a:r>
              <a:rPr lang="en-US" sz="2400">
                <a:hlinkClick r:id="rId8"/>
              </a:rPr>
              <a:t>www.alef.ru</a:t>
            </a:r>
            <a:endParaRPr lang="ru-RU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чение">
  <a:themeElements>
    <a:clrScheme name="Течение 9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EC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E2F4FF"/>
      </a:accent5>
      <a:accent6>
        <a:srgbClr val="2D2D8A"/>
      </a:accent6>
      <a:hlink>
        <a:srgbClr val="6600FF"/>
      </a:hlink>
      <a:folHlink>
        <a:srgbClr val="009900"/>
      </a:folHlink>
    </a:clrScheme>
    <a:fontScheme name="Течение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1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1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lnDef>
  </a:objectDefaults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4649</TotalTime>
  <Words>3021</Words>
  <Application>Microsoft Office PowerPoint</Application>
  <PresentationFormat>Экран (4:3)</PresentationFormat>
  <Paragraphs>434</Paragraphs>
  <Slides>49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49</vt:i4>
      </vt:variant>
    </vt:vector>
  </HeadingPairs>
  <TitlesOfParts>
    <vt:vector size="54" baseType="lpstr">
      <vt:lpstr>Arial</vt:lpstr>
      <vt:lpstr>Times New Roman</vt:lpstr>
      <vt:lpstr>Wingdings</vt:lpstr>
      <vt:lpstr>Течение</vt:lpstr>
      <vt:lpstr>Visio</vt:lpstr>
      <vt:lpstr>Лекция 5. Управление проектными отклонениями и рисками</vt:lpstr>
      <vt:lpstr>Неопределенность проекта</vt:lpstr>
      <vt:lpstr>Этапы управления отклонениями</vt:lpstr>
      <vt:lpstr>Понятие риска</vt:lpstr>
      <vt:lpstr>Виды рисков</vt:lpstr>
      <vt:lpstr>Характеристики риска</vt:lpstr>
      <vt:lpstr>Примеры рисков в проектах</vt:lpstr>
      <vt:lpstr>Примеры рисков в проектах</vt:lpstr>
      <vt:lpstr>Управление рисками</vt:lpstr>
      <vt:lpstr>Планирование управления рисками</vt:lpstr>
      <vt:lpstr>Исходные данные для планирования управления рисками</vt:lpstr>
      <vt:lpstr>План управления рисками</vt:lpstr>
      <vt:lpstr>Идентификация рисков</vt:lpstr>
      <vt:lpstr>Контрольный список рисков проекта по разработке ПО</vt:lpstr>
      <vt:lpstr>Анализ рисков</vt:lpstr>
      <vt:lpstr>Порядок проведения анализа рисков</vt:lpstr>
      <vt:lpstr>Количественный анализ риска</vt:lpstr>
      <vt:lpstr>Матрица степени угрозы риска</vt:lpstr>
      <vt:lpstr>Методы количественного анализа рисков</vt:lpstr>
      <vt:lpstr>Методы количественного анализа рисков</vt:lpstr>
      <vt:lpstr>Определение вероятности наступления рисковых событий</vt:lpstr>
      <vt:lpstr>Определение допустимого уровня риска (тяжести последствий)</vt:lpstr>
      <vt:lpstr>Презентация PowerPoint</vt:lpstr>
      <vt:lpstr>Критерии оценки качества информации</vt:lpstr>
      <vt:lpstr>Экспертный анализ рисков</vt:lpstr>
      <vt:lpstr>Требования к экспертам</vt:lpstr>
      <vt:lpstr>Алгоритм экспертного анализа рисков</vt:lpstr>
      <vt:lpstr>Результат анализа риска</vt:lpstr>
      <vt:lpstr>Стратегии работы с рисками</vt:lpstr>
      <vt:lpstr>Методы снижения рисков</vt:lpstr>
      <vt:lpstr>Алгоритм определения эффективности методов снижения риска</vt:lpstr>
      <vt:lpstr>Лекция 6 Управление изменениями в проекте. Управление качеством проекта.</vt:lpstr>
      <vt:lpstr>Управление изменениями</vt:lpstr>
      <vt:lpstr>Инициаторы изменений</vt:lpstr>
      <vt:lpstr>Виды изменений</vt:lpstr>
      <vt:lpstr>Стратегии управления изменениями</vt:lpstr>
      <vt:lpstr>Понятие качества</vt:lpstr>
      <vt:lpstr>Концепция менеджмента качества</vt:lpstr>
      <vt:lpstr>Основные процессы обеспечения качества</vt:lpstr>
      <vt:lpstr>Формы контроля  качества управления проектом</vt:lpstr>
      <vt:lpstr>Требования мониторинга</vt:lpstr>
      <vt:lpstr>Экспертиза проекта</vt:lpstr>
      <vt:lpstr>Лекция 7  Управление коммуникациями проекта</vt:lpstr>
      <vt:lpstr>Управление коммуникациями</vt:lpstr>
      <vt:lpstr>Процессы управления коммуникациями</vt:lpstr>
      <vt:lpstr>Планирование коммуникации</vt:lpstr>
      <vt:lpstr>Подготовка отчетности и документирование</vt:lpstr>
      <vt:lpstr>Задачи СУП</vt:lpstr>
      <vt:lpstr>Наиболее известные СУП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Технология внедрения  CASE-средств</dc:title>
  <dc:creator>Alex</dc:creator>
  <cp:lastModifiedBy>User</cp:lastModifiedBy>
  <cp:revision>197</cp:revision>
  <dcterms:created xsi:type="dcterms:W3CDTF">2009-02-15T10:01:31Z</dcterms:created>
  <dcterms:modified xsi:type="dcterms:W3CDTF">2021-12-07T14:48:32Z</dcterms:modified>
</cp:coreProperties>
</file>